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showSpecialPlsOnTitleSld="0">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8" r:id="rId13"/>
  </p:sldIdLst>
  <p:sldSz type="screen4x3" cy="6858000" cx="9144000"/>
  <p:notesSz cx="6858000" cy="9144000"/>
  <p:defaultTextStyle>
    <a:defPPr>
      <a:defRPr lang="en-US"/>
    </a:defPPr>
    <a:lvl1pPr algn="l" fontAlgn="base" rtl="0">
      <a:spcBef>
        <a:spcPct val="0"/>
      </a:spcBef>
      <a:spcAft>
        <a:spcPct val="0"/>
      </a:spcAft>
      <a:defRPr kern="1200">
        <a:solidFill>
          <a:schemeClr val="tx1"/>
        </a:solidFill>
        <a:latin typeface="Arial" charset="0"/>
        <a:ea typeface="+mn-ea"/>
        <a:cs typeface="+mn-cs"/>
      </a:defRPr>
    </a:lvl1pPr>
    <a:lvl2pPr algn="l" fontAlgn="base" marL="457200" rtl="0">
      <a:spcBef>
        <a:spcPct val="0"/>
      </a:spcBef>
      <a:spcAft>
        <a:spcPct val="0"/>
      </a:spcAft>
      <a:defRPr kern="1200">
        <a:solidFill>
          <a:schemeClr val="tx1"/>
        </a:solidFill>
        <a:latin typeface="Arial" charset="0"/>
        <a:ea typeface="+mn-ea"/>
        <a:cs typeface="+mn-cs"/>
      </a:defRPr>
    </a:lvl2pPr>
    <a:lvl3pPr algn="l" fontAlgn="base" marL="914400" rtl="0">
      <a:spcBef>
        <a:spcPct val="0"/>
      </a:spcBef>
      <a:spcAft>
        <a:spcPct val="0"/>
      </a:spcAft>
      <a:defRPr kern="1200">
        <a:solidFill>
          <a:schemeClr val="tx1"/>
        </a:solidFill>
        <a:latin typeface="Arial" charset="0"/>
        <a:ea typeface="+mn-ea"/>
        <a:cs typeface="+mn-cs"/>
      </a:defRPr>
    </a:lvl3pPr>
    <a:lvl4pPr algn="l" fontAlgn="base" marL="1371600" rtl="0">
      <a:spcBef>
        <a:spcPct val="0"/>
      </a:spcBef>
      <a:spcAft>
        <a:spcPct val="0"/>
      </a:spcAft>
      <a:defRPr kern="1200">
        <a:solidFill>
          <a:schemeClr val="tx1"/>
        </a:solidFill>
        <a:latin typeface="Arial" charset="0"/>
        <a:ea typeface="+mn-ea"/>
        <a:cs typeface="+mn-cs"/>
      </a:defRPr>
    </a:lvl4pPr>
    <a:lvl5pPr algn="l" fontAlgn="base" marL="1828800" rtl="0">
      <a:spcBef>
        <a:spcPct val="0"/>
      </a:spcBef>
      <a:spcAft>
        <a:spcPct val="0"/>
      </a:spcAft>
      <a:defRPr kern="1200">
        <a:solidFill>
          <a:schemeClr val="tx1"/>
        </a:solidFill>
        <a:latin typeface="Arial" charset="0"/>
        <a:ea typeface="+mn-ea"/>
        <a:cs typeface="+mn-cs"/>
      </a:defRPr>
    </a:lvl5pPr>
    <a:lvl6pPr algn="l" defTabSz="914400" eaLnBrk="1" hangingPunct="1" latinLnBrk="0" marL="2286000" rtl="0">
      <a:defRPr kern="1200">
        <a:solidFill>
          <a:schemeClr val="tx1"/>
        </a:solidFill>
        <a:latin typeface="Arial" charset="0"/>
        <a:ea typeface="+mn-ea"/>
        <a:cs typeface="+mn-cs"/>
      </a:defRPr>
    </a:lvl6pPr>
    <a:lvl7pPr algn="l" defTabSz="914400" eaLnBrk="1" hangingPunct="1" latinLnBrk="0" marL="2743200" rtl="0">
      <a:defRPr kern="1200">
        <a:solidFill>
          <a:schemeClr val="tx1"/>
        </a:solidFill>
        <a:latin typeface="Arial" charset="0"/>
        <a:ea typeface="+mn-ea"/>
        <a:cs typeface="+mn-cs"/>
      </a:defRPr>
    </a:lvl7pPr>
    <a:lvl8pPr algn="l" defTabSz="914400" eaLnBrk="1" hangingPunct="1" latinLnBrk="0" marL="3200400" rtl="0">
      <a:defRPr kern="1200">
        <a:solidFill>
          <a:schemeClr val="tx1"/>
        </a:solidFill>
        <a:latin typeface="Arial" charset="0"/>
        <a:ea typeface="+mn-ea"/>
        <a:cs typeface="+mn-cs"/>
      </a:defRPr>
    </a:lvl8pPr>
    <a:lvl9pPr algn="l" defTabSz="914400" eaLnBrk="1" hangingPunct="1" latinLnBrk="0" marL="3657600" rtl="0">
      <a:defRPr kern="1200">
        <a:solidFill>
          <a:schemeClr val="tx1"/>
        </a:solidFill>
        <a:latin typeface="Arial" charset="0"/>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0" name="shelliet" initials="" lastIdx="27" clrIdx="0"/>
</p:cmAuthorLst>
</file>

<file path=ppt/presProps.xml><?xml version="1.0" encoding="utf-8"?>
<p:presentationPr xmlns:p="http://schemas.openxmlformats.org/presentationml/2006/main" xmlns:r="http://schemas.openxmlformats.org/officeDocument/2006/relationships" xmlns:a="http://schemas.openxmlformats.org/drawingml/2006/main">
  <p:clrMru>
    <a:srgbClr val="FFCC00"/>
    <a:srgbClr val="FF9900"/>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719" autoAdjust="0"/>
  </p:normalViewPr>
  <p:slideViewPr>
    <p:cSldViewPr snapToGrid="0">
      <p:cViewPr>
        <p:scale>
          <a:sx n="66" d="100"/>
          <a:sy n="66" d="100"/>
        </p:scale>
        <p:origin x="-1506" y="-180"/>
      </p:cViewPr>
      <p:guideLst>
        <p:guide orient="horz" pos="2160"/>
        <p:guide pos="2880"/>
      </p:guideLst>
    </p:cSldViewPr>
  </p:slideViewPr>
  <p:notesTextViewPr>
    <p:cViewPr>
      <p:scale>
        <a:sx n="100" d="100"/>
        <a:sy n="100" d="100"/>
      </p:scale>
      <p:origin x="0" y="0"/>
    </p:cViewPr>
  </p:notesTextViewPr>
  <p:notesViewPr>
    <p:cSldViewPr snapToGrid="0">
      <p:cViewPr varScale="1">
        <p:scale>
          <a:sx n="56" d="100"/>
          <a:sy n="56" d="100"/>
        </p:scale>
        <p:origin x="-249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commentAuthors" Target="commentAuthors.xml"/><Relationship Id="rId18" Type="http://schemas.openxmlformats.org/officeDocument/2006/relationships/customXml" Target="../customXml/item1.xml"/><Relationship Id="rId19" Type="http://schemas.openxmlformats.org/officeDocument/2006/relationships/customXmlProps" Target="../customXml/itemProps1.xml"/><Relationship Id="rId2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3" name=""/>
        <p:cNvGrpSpPr/>
        <p:nvPr/>
      </p:nvGrpSpPr>
      <p:grpSpPr>
        <a:xfrm>
          <a:off x="0" y="0"/>
          <a:ext cx="0" cy="0"/>
          <a:chOff x="0" y="0"/>
          <a:chExt cx="0" cy="0"/>
        </a:xfrm>
      </p:grpSpPr>
      <p:sp>
        <p:nvSpPr>
          <p:cNvPr id="1048730" name="Rectangle 2"/>
          <p:cNvSpPr>
            <a:spLocks noGrp="1" noChangeArrowheads="1"/>
          </p:cNvSpPr>
          <p:nvPr>
            <p:ph type="hdr" sz="quarter"/>
          </p:nvPr>
        </p:nvSpPr>
        <p:spPr bwMode="auto">
          <a:xfrm>
            <a:off x="0" y="0"/>
            <a:ext cx="2971800" cy="457200"/>
          </a:xfrm>
          <a:prstGeom prst="rect"/>
          <a:noFill/>
          <a:ln>
            <a:noFill/>
          </a:ln>
          <a:effectLst/>
        </p:spPr>
        <p:txBody>
          <a:bodyPr anchor="t" anchorCtr="0" bIns="45720" compatLnSpc="1" lIns="91440" numCol="1" rIns="91440" tIns="45720" vert="horz" wrap="square">
            <a:prstTxWarp prst="textNoShape"/>
          </a:bodyPr>
          <a:lstStyle>
            <a:lvl1pPr>
              <a:defRPr sz="1200"/>
            </a:lvl1pPr>
          </a:lstStyle>
          <a:p>
            <a:endParaRPr lang="en-US"/>
          </a:p>
        </p:txBody>
      </p:sp>
      <p:sp>
        <p:nvSpPr>
          <p:cNvPr id="1048731" name="Rectangle 3"/>
          <p:cNvSpPr>
            <a:spLocks noGrp="1" noChangeArrowheads="1"/>
          </p:cNvSpPr>
          <p:nvPr>
            <p:ph type="dt" idx="1"/>
          </p:nvPr>
        </p:nvSpPr>
        <p:spPr bwMode="auto">
          <a:xfrm>
            <a:off x="3884613" y="0"/>
            <a:ext cx="2971800" cy="457200"/>
          </a:xfrm>
          <a:prstGeom prst="rect"/>
          <a:noFill/>
          <a:ln>
            <a:noFill/>
          </a:ln>
          <a:effectLst/>
        </p:spPr>
        <p:txBody>
          <a:bodyPr anchor="t" anchorCtr="0" bIns="45720" compatLnSpc="1" lIns="91440" numCol="1" rIns="91440" tIns="45720" vert="horz" wrap="square">
            <a:prstTxWarp prst="textNoShape"/>
          </a:bodyPr>
          <a:lstStyle>
            <a:lvl1pPr algn="r">
              <a:defRPr sz="1200"/>
            </a:lvl1pPr>
          </a:lstStyle>
          <a:p>
            <a:endParaRPr lang="en-US"/>
          </a:p>
        </p:txBody>
      </p:sp>
      <p:sp>
        <p:nvSpPr>
          <p:cNvPr id="1048732" name="Rectangle 4"/>
          <p:cNvSpPr>
            <a:spLocks noRot="1" noChangeArrowheads="1" noTextEdit="1"/>
          </p:cNvSpPr>
          <p:nvPr>
            <p:ph type="sldImg" idx="2"/>
          </p:nvPr>
        </p:nvSpPr>
        <p:spPr bwMode="auto">
          <a:xfrm>
            <a:off x="1143000" y="685800"/>
            <a:ext cx="4572000" cy="3429000"/>
          </a:xfrm>
          <a:prstGeom prst="rect"/>
          <a:noFill/>
          <a:ln w="9525">
            <a:solidFill>
              <a:srgbClr val="000000"/>
            </a:solidFill>
            <a:miter lim="800000"/>
            <a:headEnd/>
            <a:tailEnd/>
          </a:ln>
          <a:effectLst/>
        </p:spPr>
      </p:sp>
      <p:sp>
        <p:nvSpPr>
          <p:cNvPr id="1048733" name="Rectangle 5"/>
          <p:cNvSpPr>
            <a:spLocks noGrp="1" noChangeArrowheads="1"/>
          </p:cNvSpPr>
          <p:nvPr>
            <p:ph type="body" sz="quarter" idx="3"/>
          </p:nvPr>
        </p:nvSpPr>
        <p:spPr bwMode="auto">
          <a:xfrm>
            <a:off x="685800" y="4343400"/>
            <a:ext cx="5486400" cy="4114800"/>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34" name="Rectangle 6"/>
          <p:cNvSpPr>
            <a:spLocks noGrp="1" noChangeArrowheads="1"/>
          </p:cNvSpPr>
          <p:nvPr>
            <p:ph type="ftr" sz="quarter" idx="4"/>
          </p:nvPr>
        </p:nvSpPr>
        <p:spPr bwMode="auto">
          <a:xfrm>
            <a:off x="0" y="8685213"/>
            <a:ext cx="2971800" cy="457200"/>
          </a:xfrm>
          <a:prstGeom prst="rect"/>
          <a:noFill/>
          <a:ln>
            <a:noFill/>
          </a:ln>
          <a:effectLst/>
        </p:spPr>
        <p:txBody>
          <a:bodyPr anchor="b" anchorCtr="0" bIns="45720" compatLnSpc="1" lIns="91440" numCol="1" rIns="91440" tIns="45720" vert="horz" wrap="square">
            <a:prstTxWarp prst="textNoShape"/>
          </a:bodyPr>
          <a:lstStyle>
            <a:lvl1pPr>
              <a:defRPr sz="1200"/>
            </a:lvl1pPr>
          </a:lstStyle>
          <a:p>
            <a:endParaRPr lang="en-US"/>
          </a:p>
        </p:txBody>
      </p:sp>
      <p:sp>
        <p:nvSpPr>
          <p:cNvPr id="1048735" name="Rectangle 7"/>
          <p:cNvSpPr>
            <a:spLocks noGrp="1" noChangeArrowheads="1"/>
          </p:cNvSpPr>
          <p:nvPr>
            <p:ph type="sldNum" sz="quarter" idx="5"/>
          </p:nvPr>
        </p:nvSpPr>
        <p:spPr bwMode="auto">
          <a:xfrm>
            <a:off x="3884613" y="8685213"/>
            <a:ext cx="2971800" cy="457200"/>
          </a:xfrm>
          <a:prstGeom prst="rect"/>
          <a:noFill/>
          <a:ln>
            <a:noFill/>
          </a:ln>
          <a:effectLst/>
        </p:spPr>
        <p:txBody>
          <a:bodyPr anchor="b" anchorCtr="0" bIns="45720" compatLnSpc="1" lIns="91440" numCol="1" rIns="91440" tIns="45720" vert="horz" wrap="square">
            <a:prstTxWarp prst="textNoShape"/>
          </a:bodyPr>
          <a:lstStyle>
            <a:lvl1pPr algn="r">
              <a:defRPr sz="1200"/>
            </a:lvl1pPr>
          </a:lstStyle>
          <a:p>
            <a:fld id="{0DBE44B2-1E8C-400D-9F86-68E579151138}"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0" name="Rectangle 7"/>
          <p:cNvSpPr>
            <a:spLocks noGrp="1" noChangeArrowheads="1"/>
          </p:cNvSpPr>
          <p:nvPr>
            <p:ph type="sldNum" sz="quarter" idx="5"/>
          </p:nvPr>
        </p:nvSpPr>
        <p:spPr/>
        <p:txBody>
          <a:bodyPr/>
          <a:p>
            <a:fld id="{DB9CB575-EAE3-47BD-8348-55D1424A2476}" type="slidenum">
              <a:rPr lang="en-US"/>
              <a:t>1</a:t>
            </a:fld>
            <a:endParaRPr lang="en-US"/>
          </a:p>
        </p:txBody>
      </p:sp>
      <p:sp>
        <p:nvSpPr>
          <p:cNvPr id="1048591" name="Rectangle 2"/>
          <p:cNvSpPr>
            <a:spLocks noRot="1" noChangeArrowheads="1" noTextEdit="1"/>
          </p:cNvSpPr>
          <p:nvPr>
            <p:ph type="sldImg"/>
          </p:nvPr>
        </p:nvSpPr>
        <p:spPr/>
      </p:sp>
      <p:sp>
        <p:nvSpPr>
          <p:cNvPr id="1048592" name="Rectangle 3"/>
          <p:cNvSpPr>
            <a:spLocks noGrp="1" noChangeArrowheads="1"/>
          </p:cNvSpPr>
          <p:nvPr>
            <p:ph type="body" idx="1"/>
          </p:nvPr>
        </p:nvSpPr>
        <p:spPr/>
        <p:txBody>
          <a:bodyPr/>
          <a:p>
            <a:r>
              <a:rPr lang="en-US"/>
              <a:t>[</a:t>
            </a:r>
            <a:r>
              <a:rPr b="1" lang="en-US"/>
              <a:t>Notes to trainer</a:t>
            </a:r>
            <a:r>
              <a:rPr lang="en-US"/>
              <a:t>: </a:t>
            </a:r>
          </a:p>
          <a:p>
            <a:pPr>
              <a:buFontTx/>
              <a:buChar char="•"/>
            </a:pPr>
            <a:r>
              <a:rPr lang="en-US"/>
              <a:t>Before you begin, Communicator 2007 should already be installed and configured on your computer. </a:t>
            </a:r>
          </a:p>
          <a:p>
            <a:pPr>
              <a:buFontTx/>
              <a:buChar char="•"/>
            </a:pPr>
            <a:r>
              <a:rPr lang="en-US"/>
              <a:t>You should have functioning computer speakers and a microphone. </a:t>
            </a:r>
          </a:p>
          <a:p>
            <a:pPr>
              <a:buFontTx/>
              <a:buChar char="•"/>
            </a:pPr>
            <a:r>
              <a:rPr lang="en-US"/>
              <a:t>You need to sign in to Communicator 2007. </a:t>
            </a:r>
          </a:p>
          <a:p>
            <a:pPr>
              <a:buFontTx/>
              <a:buChar char="•"/>
            </a:pPr>
            <a:r>
              <a:rPr lang="en-US"/>
              <a:t>You should be familiar with the instant messaging (IM) and presence capabilities of Communicator 2007 as presented in the online training presentation titled, “Introduction to Office Communicator 2007.”</a:t>
            </a:r>
          </a:p>
          <a:p>
            <a:pPr>
              <a:buFontTx/>
              <a:buChar char="•"/>
            </a:pPr>
            <a:r>
              <a:rPr lang="en-US"/>
              <a:t>For detailed help in customizing this template, see the very last slide. Also, look for additional lesson text in the notes pane of some slides.]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2" name="Rectangle 7"/>
          <p:cNvSpPr>
            <a:spLocks noGrp="1" noChangeArrowheads="1"/>
          </p:cNvSpPr>
          <p:nvPr>
            <p:ph type="sldNum" sz="quarter" idx="5"/>
          </p:nvPr>
        </p:nvSpPr>
        <p:spPr/>
        <p:txBody>
          <a:bodyPr/>
          <a:p>
            <a:fld id="{3FA52461-D5A3-4809-8B59-D0CFC80399FA}" type="slidenum">
              <a:rPr lang="en-US"/>
              <a:t>2</a:t>
            </a:fld>
            <a:endParaRPr lang="en-US"/>
          </a:p>
        </p:txBody>
      </p:sp>
      <p:sp>
        <p:nvSpPr>
          <p:cNvPr id="1048603" name="Rectangle 2"/>
          <p:cNvSpPr>
            <a:spLocks noRot="1" noChangeArrowheads="1" noTextEdit="1"/>
          </p:cNvSpPr>
          <p:nvPr>
            <p:ph type="sldImg"/>
          </p:nvPr>
        </p:nvSpPr>
        <p:spPr/>
      </p:sp>
      <p:sp>
        <p:nvSpPr>
          <p:cNvPr id="1048604" name="Rectangle 3"/>
          <p:cNvSpPr>
            <a:spLocks noGrp="1" noChangeArrowheads="1"/>
          </p:cNvSpPr>
          <p:nvPr>
            <p:ph type="body" idx="1"/>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5" name="Rectangle 7"/>
          <p:cNvSpPr>
            <a:spLocks noGrp="1" noChangeArrowheads="1"/>
          </p:cNvSpPr>
          <p:nvPr>
            <p:ph type="sldNum" sz="quarter" idx="5"/>
          </p:nvPr>
        </p:nvSpPr>
        <p:spPr/>
        <p:txBody>
          <a:bodyPr/>
          <a:p>
            <a:fld id="{0A5C4763-1FDD-4A44-A8C1-682345BFE789}" type="slidenum">
              <a:rPr lang="en-US"/>
              <a:t>3</a:t>
            </a:fld>
            <a:endParaRPr lang="en-US"/>
          </a:p>
        </p:txBody>
      </p:sp>
      <p:sp>
        <p:nvSpPr>
          <p:cNvPr id="1048616" name="Rectangle 2"/>
          <p:cNvSpPr>
            <a:spLocks noRot="1" noChangeArrowheads="1" noTextEdit="1"/>
          </p:cNvSpPr>
          <p:nvPr>
            <p:ph type="sldImg"/>
          </p:nvPr>
        </p:nvSpPr>
        <p:spPr/>
      </p:sp>
      <p:sp>
        <p:nvSpPr>
          <p:cNvPr id="1048617" name="Rectangle 3"/>
          <p:cNvSpPr>
            <a:spLocks noGrp="1" noChangeArrowheads="1"/>
          </p:cNvSpPr>
          <p:nvPr>
            <p:ph type="body" idx="1"/>
          </p:nvPr>
        </p:nvSpPr>
        <p:spPr/>
        <p:txBody>
          <a:bodyPr/>
          <a:p>
            <a:r>
              <a:rPr dirty="0" lang="en-US" smtClean="0"/>
              <a:t>Labor</a:t>
            </a:r>
            <a:r>
              <a:rPr baseline="0" dirty="0" lang="en-US" smtClean="0"/>
              <a:t> movement, in the United States, started in the 1700s and has since transformed due to the changing working environment. The political process is one of the factors that affect the labor movement actions. Labor movement, through the labor unions, advocate and protect the rights and interests of their members (workers). Even though they are independent institutions, they are largely influenced by the political processes. Policy changes largely affect their operations and actions. </a:t>
            </a:r>
            <a:endParaRPr dirty="0"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1" name="Rectangle 7"/>
          <p:cNvSpPr>
            <a:spLocks noGrp="1" noChangeArrowheads="1"/>
          </p:cNvSpPr>
          <p:nvPr>
            <p:ph type="sldNum" sz="quarter" idx="5"/>
          </p:nvPr>
        </p:nvSpPr>
        <p:spPr/>
        <p:txBody>
          <a:bodyPr/>
          <a:p>
            <a:fld id="{FE622E24-237E-4A7D-9888-44C941604843}" type="slidenum">
              <a:rPr lang="en-US"/>
              <a:t>4</a:t>
            </a:fld>
            <a:endParaRPr lang="en-US"/>
          </a:p>
        </p:txBody>
      </p:sp>
      <p:sp>
        <p:nvSpPr>
          <p:cNvPr id="1048622" name="Rectangle 2"/>
          <p:cNvSpPr>
            <a:spLocks noRot="1" noChangeArrowheads="1" noTextEdit="1"/>
          </p:cNvSpPr>
          <p:nvPr>
            <p:ph type="sldImg"/>
          </p:nvPr>
        </p:nvSpPr>
        <p:spPr/>
      </p:sp>
      <p:sp>
        <p:nvSpPr>
          <p:cNvPr id="1048623" name="Rectangle 3"/>
          <p:cNvSpPr>
            <a:spLocks noGrp="1" noChangeArrowheads="1"/>
          </p:cNvSpPr>
          <p:nvPr>
            <p:ph type="body" idx="1"/>
          </p:nvPr>
        </p:nvSpPr>
        <p:spPr/>
        <p:txBody>
          <a:bodyPr/>
          <a:p>
            <a:r>
              <a:rPr dirty="0" lang="en-US" smtClean="0"/>
              <a:t>The 2020</a:t>
            </a:r>
            <a:r>
              <a:rPr baseline="0" dirty="0" lang="en-US" smtClean="0"/>
              <a:t> Presidential elections in the United is significant and will be a historical event as the two main candidates (President Donald Trump and Joe Biden) battle for the White House. The current poll trajectory is showing that Joe Biden is leading in most state. With more than 75 million people already casted early votes, the Democrats are optimistic about winning the elections. However, the challenge for the president’s side has been the way his administration is handling the economic and social aspects of Coronavirus pandemic. The Democrats have been taking their campaign on the basis that the current administration has failed to protect American people, their jobs, and businesses. </a:t>
            </a:r>
            <a:endParaRPr dirty="0"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9" name="Rectangle 7"/>
          <p:cNvSpPr>
            <a:spLocks noGrp="1" noChangeArrowheads="1"/>
          </p:cNvSpPr>
          <p:nvPr>
            <p:ph type="sldNum" sz="quarter" idx="5"/>
          </p:nvPr>
        </p:nvSpPr>
        <p:spPr/>
        <p:txBody>
          <a:bodyPr/>
          <a:p>
            <a:fld id="{DC70CFC2-6A19-4611-BDE0-5107260D6CEC}" type="slidenum">
              <a:rPr lang="en-US"/>
              <a:t>5</a:t>
            </a:fld>
            <a:endParaRPr lang="en-US"/>
          </a:p>
        </p:txBody>
      </p:sp>
      <p:sp>
        <p:nvSpPr>
          <p:cNvPr id="1048630" name="Rectangle 2"/>
          <p:cNvSpPr>
            <a:spLocks noRot="1" noChangeArrowheads="1" noTextEdit="1"/>
          </p:cNvSpPr>
          <p:nvPr>
            <p:ph type="sldImg"/>
          </p:nvPr>
        </p:nvSpPr>
        <p:spPr/>
      </p:sp>
      <p:sp>
        <p:nvSpPr>
          <p:cNvPr id="1048631" name="Rectangle 3"/>
          <p:cNvSpPr>
            <a:spLocks noGrp="1" noChangeArrowheads="1"/>
          </p:cNvSpPr>
          <p:nvPr>
            <p:ph type="body" idx="1"/>
          </p:nvPr>
        </p:nvSpPr>
        <p:spPr/>
        <p:txBody>
          <a:bodyPr/>
          <a:p>
            <a:r>
              <a:rPr dirty="0" lang="en-US" smtClean="0"/>
              <a:t>As the Coronavirus pandemic</a:t>
            </a:r>
            <a:r>
              <a:rPr baseline="0" dirty="0" lang="en-US" smtClean="0"/>
              <a:t> continue to ravage the country, the impacts are felt greatly by those who are out of jobs either because they have been laid off or they are sick or someone close to them needs their attention more. Politicians, on the other hand, continue to pledge different promises that they believe will help millions of Americans whose jobs are no longer there or their businesses are feeling the heat of coronavirus. Both candidates, Trump and Biden, have pledged their support for a 12-week annual leave for all employees when they are sick or someone close to them is seriously ill. </a:t>
            </a:r>
            <a:endParaRPr dirty="0"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7" name="Rectangle 7"/>
          <p:cNvSpPr>
            <a:spLocks noGrp="1" noChangeArrowheads="1"/>
          </p:cNvSpPr>
          <p:nvPr>
            <p:ph type="sldNum" sz="quarter" idx="5"/>
          </p:nvPr>
        </p:nvSpPr>
        <p:spPr/>
        <p:txBody>
          <a:bodyPr/>
          <a:p>
            <a:fld id="{536002E2-130A-4EEB-9CC9-215C95939BC4}" type="slidenum">
              <a:rPr lang="en-US"/>
              <a:t>6</a:t>
            </a:fld>
            <a:endParaRPr lang="en-US"/>
          </a:p>
        </p:txBody>
      </p:sp>
      <p:sp>
        <p:nvSpPr>
          <p:cNvPr id="1048638" name="Rectangle 2"/>
          <p:cNvSpPr>
            <a:spLocks noRot="1" noChangeArrowheads="1" noTextEdit="1"/>
          </p:cNvSpPr>
          <p:nvPr>
            <p:ph type="sldImg"/>
          </p:nvPr>
        </p:nvSpPr>
        <p:spPr/>
      </p:sp>
      <p:sp>
        <p:nvSpPr>
          <p:cNvPr id="1048639" name="Rectangle 3"/>
          <p:cNvSpPr>
            <a:spLocks noGrp="1" noChangeArrowheads="1"/>
          </p:cNvSpPr>
          <p:nvPr>
            <p:ph type="body" idx="1"/>
          </p:nvPr>
        </p:nvSpPr>
        <p:spPr/>
        <p:txBody>
          <a:bodyPr/>
          <a:p>
            <a:r>
              <a:rPr dirty="0" lang="en-US" smtClean="0"/>
              <a:t>Most workers will agree that the changes proposed by each candidate</a:t>
            </a:r>
            <a:r>
              <a:rPr baseline="0" dirty="0" lang="en-US" smtClean="0"/>
              <a:t> will definitely have a positive impact on them and their families. A 12-week paid leave is beneficial to workers. They will no longer have to worry about taking care of their health (for those who are sick) and their loved ones (who are seriously ill and may need their attention) because of job insecurity. However, for employers, it will not a smooth run as usual because they will have to prepare to incur the cost of paying workers who are on leave for 12-week period in a year. This, for some businesses, will mean increasing their operations cost and reducing profitability if they don’t change strategy to make up for the differences. </a:t>
            </a:r>
            <a:endParaRPr dirty="0"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45" name="Rectangle 7"/>
          <p:cNvSpPr>
            <a:spLocks noGrp="1" noChangeArrowheads="1"/>
          </p:cNvSpPr>
          <p:nvPr>
            <p:ph type="sldNum" sz="quarter" idx="5"/>
          </p:nvPr>
        </p:nvSpPr>
        <p:spPr/>
        <p:txBody>
          <a:bodyPr/>
          <a:p>
            <a:fld id="{2C5934E3-E9FB-42F8-BEBB-234384700B95}" type="slidenum">
              <a:rPr lang="en-US"/>
              <a:t>7</a:t>
            </a:fld>
            <a:endParaRPr lang="en-US"/>
          </a:p>
        </p:txBody>
      </p:sp>
      <p:sp>
        <p:nvSpPr>
          <p:cNvPr id="1048646" name="Rectangle 2"/>
          <p:cNvSpPr>
            <a:spLocks noRot="1" noChangeArrowheads="1" noTextEdit="1"/>
          </p:cNvSpPr>
          <p:nvPr>
            <p:ph type="sldImg"/>
          </p:nvPr>
        </p:nvSpPr>
        <p:spPr/>
      </p:sp>
      <p:sp>
        <p:nvSpPr>
          <p:cNvPr id="1048647" name="Rectangle 3"/>
          <p:cNvSpPr>
            <a:spLocks noGrp="1" noChangeArrowheads="1"/>
          </p:cNvSpPr>
          <p:nvPr>
            <p:ph type="body" idx="1"/>
          </p:nvPr>
        </p:nvSpPr>
        <p:spPr/>
        <p:txBody>
          <a:bodyPr/>
          <a:p>
            <a:r>
              <a:rPr dirty="0" lang="en-US" smtClean="0"/>
              <a:t>It is clear that the issue of paid</a:t>
            </a:r>
            <a:r>
              <a:rPr baseline="0" dirty="0" lang="en-US" smtClean="0"/>
              <a:t> leave is becoming a polarizing debate as people are divided on whether it is practically possible to implement. Politicians make proposals, but some of them, as everyone knows, as just for political reasons. On the issue of paid leave, it is possible to achieve, but it requires collaboration between the policymakers and implementers who are the employers. Without the support of employers, it would not be possible. Therefore, as much as the candidates would want to convince the people that they want the best for the employees, they need to secure the support of employers. </a:t>
            </a:r>
            <a:endParaRPr dirty="0"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54" name="Rectangle 7"/>
          <p:cNvSpPr>
            <a:spLocks noGrp="1" noChangeArrowheads="1"/>
          </p:cNvSpPr>
          <p:nvPr>
            <p:ph type="sldNum" sz="quarter" idx="5"/>
          </p:nvPr>
        </p:nvSpPr>
        <p:spPr/>
        <p:txBody>
          <a:bodyPr/>
          <a:p>
            <a:fld id="{A2D81695-A657-4A44-A53B-44D35B52C942}" type="slidenum">
              <a:rPr lang="en-US"/>
              <a:t>8</a:t>
            </a:fld>
            <a:endParaRPr lang="en-US"/>
          </a:p>
        </p:txBody>
      </p:sp>
      <p:sp>
        <p:nvSpPr>
          <p:cNvPr id="1048655" name="Rectangle 2"/>
          <p:cNvSpPr>
            <a:spLocks noRot="1" noChangeArrowheads="1" noTextEdit="1"/>
          </p:cNvSpPr>
          <p:nvPr>
            <p:ph type="sldImg"/>
          </p:nvPr>
        </p:nvSpPr>
        <p:spPr/>
      </p:sp>
      <p:sp>
        <p:nvSpPr>
          <p:cNvPr id="1048656" name="Rectangle 3"/>
          <p:cNvSpPr>
            <a:spLocks noGrp="1" noChangeArrowheads="1"/>
          </p:cNvSpPr>
          <p:nvPr>
            <p:ph type="body" idx="1"/>
          </p:nvPr>
        </p:nvSpPr>
        <p:spPr/>
        <p:txBody>
          <a:bodyPr/>
          <a:p>
            <a:r>
              <a:rPr dirty="0" lang="en-US" smtClean="0"/>
              <a:t>Employers</a:t>
            </a:r>
            <a:r>
              <a:rPr baseline="0" dirty="0" lang="en-US" smtClean="0"/>
              <a:t> who realize the important role that their employees play in their organizations appreciate them by supporting them when they are in problems. The above graphical representation shows that over the last three years, employers have been showing concern for their employees by offering them paid leave. In 2017, only 3% of employers were offering their employers caregiving leave. In 2018, the number increased to 16% and in 2019, there were 27% of the employers offering their employees with caregiving leave (Pew Research Center). </a:t>
            </a:r>
            <a:endParaRPr dirty="0"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60" name="Rectangle 7"/>
          <p:cNvSpPr>
            <a:spLocks noGrp="1" noChangeArrowheads="1"/>
          </p:cNvSpPr>
          <p:nvPr>
            <p:ph type="sldNum" sz="quarter" idx="5"/>
          </p:nvPr>
        </p:nvSpPr>
        <p:spPr/>
        <p:txBody>
          <a:bodyPr/>
          <a:p>
            <a:fld id="{FE622E24-237E-4A7D-9888-44C941604843}" type="slidenum">
              <a:rPr lang="en-US"/>
              <a:t>9</a:t>
            </a:fld>
            <a:endParaRPr lang="en-US"/>
          </a:p>
        </p:txBody>
      </p:sp>
      <p:sp>
        <p:nvSpPr>
          <p:cNvPr id="1048661" name="Rectangle 2"/>
          <p:cNvSpPr>
            <a:spLocks noRot="1" noChangeArrowheads="1" noTextEdit="1"/>
          </p:cNvSpPr>
          <p:nvPr>
            <p:ph type="sldImg"/>
          </p:nvPr>
        </p:nvSpPr>
        <p:spPr/>
      </p:sp>
      <p:sp>
        <p:nvSpPr>
          <p:cNvPr id="1048662" name="Rectangle 3"/>
          <p:cNvSpPr>
            <a:spLocks noGrp="1" noChangeArrowheads="1"/>
          </p:cNvSpPr>
          <p:nvPr>
            <p:ph type="body" idx="1"/>
          </p:nvPr>
        </p:nvSpPr>
        <p:spPr/>
        <p:txBody>
          <a:bodyPr/>
          <a:p>
            <a:r>
              <a:rPr dirty="0" lang="en-US" smtClean="0"/>
              <a:t>Even</a:t>
            </a:r>
            <a:r>
              <a:rPr baseline="0" dirty="0" lang="en-US" smtClean="0"/>
              <a:t> though there is a law, the Family and Medical Leave Act in place, it has no provision that provides for paid leave for employees. As such, the presidential candidates are aiming at changing it and providing a section that provide paid leave. This will be a big boost for the labor movement in the United States, but a big blow to the private employers who have been ripping off benefits from their employees. Despite that the coronavirus effects have already hit them, the newly signed law, FFCRA is set to impact the private employers negatively. </a:t>
            </a:r>
            <a:endParaRPr dirty="0"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67" name="Slide Image Placeholder 1"/>
          <p:cNvSpPr>
            <a:spLocks noChangeAspect="1" noRot="1" noGrp="1"/>
          </p:cNvSpPr>
          <p:nvPr>
            <p:ph type="sldImg"/>
          </p:nvPr>
        </p:nvSpPr>
        <p:spPr/>
      </p:sp>
      <p:sp>
        <p:nvSpPr>
          <p:cNvPr id="1048668" name="Notes Placeholder 2"/>
          <p:cNvSpPr>
            <a:spLocks noGrp="1"/>
          </p:cNvSpPr>
          <p:nvPr>
            <p:ph type="body" idx="1"/>
          </p:nvPr>
        </p:nvSpPr>
        <p:spPr/>
        <p:txBody>
          <a:bodyPr/>
          <a:p>
            <a:r>
              <a:rPr dirty="0" lang="en-US" smtClean="0"/>
              <a:t>It</a:t>
            </a:r>
            <a:r>
              <a:rPr baseline="0" dirty="0" lang="en-US" smtClean="0"/>
              <a:t> is clear that some states have already gone ahead to provide their employees with paid leave. However, they are also different because some states like California and New Jersey’s policies on paid leave targets only employees from the large institutions. This means that employees from small firms are not protected as per say because the law is concentrating on the large institutions. </a:t>
            </a:r>
            <a:endParaRPr dirty="0" lang="en-US"/>
          </a:p>
        </p:txBody>
      </p:sp>
      <p:sp>
        <p:nvSpPr>
          <p:cNvPr id="1048669" name="Slide Number Placeholder 3"/>
          <p:cNvSpPr>
            <a:spLocks noGrp="1"/>
          </p:cNvSpPr>
          <p:nvPr>
            <p:ph type="sldNum" sz="quarter" idx="10"/>
          </p:nvPr>
        </p:nvSpPr>
        <p:spPr/>
        <p:txBody>
          <a:bodyPr/>
          <a:p>
            <a:fld id="{0DBE44B2-1E8C-400D-9F86-68E579151138}"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73" name="Rectangle 7"/>
          <p:cNvSpPr>
            <a:spLocks noGrp="1" noChangeArrowheads="1"/>
          </p:cNvSpPr>
          <p:nvPr>
            <p:ph type="sldNum" sz="quarter" idx="5"/>
          </p:nvPr>
        </p:nvSpPr>
        <p:spPr/>
        <p:txBody>
          <a:bodyPr/>
          <a:p>
            <a:fld id="{FE622E24-237E-4A7D-9888-44C941604843}" type="slidenum">
              <a:rPr lang="en-US"/>
              <a:t>11</a:t>
            </a:fld>
            <a:endParaRPr lang="en-US"/>
          </a:p>
        </p:txBody>
      </p:sp>
      <p:sp>
        <p:nvSpPr>
          <p:cNvPr id="1048674" name="Rectangle 2"/>
          <p:cNvSpPr>
            <a:spLocks noRot="1" noChangeArrowheads="1" noTextEdit="1"/>
          </p:cNvSpPr>
          <p:nvPr>
            <p:ph type="sldImg"/>
          </p:nvPr>
        </p:nvSpPr>
        <p:spPr/>
      </p:sp>
      <p:sp>
        <p:nvSpPr>
          <p:cNvPr id="1048675" name="Rectangle 3"/>
          <p:cNvSpPr>
            <a:spLocks noGrp="1" noChangeArrowheads="1"/>
          </p:cNvSpPr>
          <p:nvPr>
            <p:ph type="body" idx="1"/>
          </p:nvPr>
        </p:nvSpPr>
        <p:spPr/>
        <p:txBody>
          <a:bodyPr/>
          <a:p>
            <a:endParaRPr dirty="0"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6" name=""/>
        <p:cNvGrpSpPr/>
        <p:nvPr/>
      </p:nvGrpSpPr>
      <p:grpSpPr>
        <a:xfrm>
          <a:off x="0" y="0"/>
          <a:ext cx="0" cy="0"/>
          <a:chOff x="0" y="0"/>
          <a:chExt cx="0" cy="0"/>
        </a:xfrm>
      </p:grpSpPr>
      <p:sp>
        <p:nvSpPr>
          <p:cNvPr id="1048583" name="Rectangle 2"/>
          <p:cNvSpPr>
            <a:spLocks noGrp="1" noChangeArrowheads="1"/>
          </p:cNvSpPr>
          <p:nvPr>
            <p:ph type="ctrTitle"/>
          </p:nvPr>
        </p:nvSpPr>
        <p:spPr>
          <a:xfrm>
            <a:off x="685800" y="2130425"/>
            <a:ext cx="7772400" cy="1470025"/>
          </a:xfrm>
        </p:spPr>
        <p:txBody>
          <a:bodyPr/>
          <a:lstStyle>
            <a:lvl1pPr algn="ctr">
              <a:defRPr sz="4400">
                <a:solidFill>
                  <a:schemeClr val="tx1"/>
                </a:solidFill>
              </a:defRPr>
            </a:lvl1pPr>
          </a:lstStyle>
          <a:p>
            <a:pPr lvl="0"/>
            <a:r>
              <a:rPr lang="en-US" noProof="0" smtClean="0"/>
              <a:t>Click to edit Master title style</a:t>
            </a:r>
          </a:p>
        </p:txBody>
      </p:sp>
      <p:sp>
        <p:nvSpPr>
          <p:cNvPr id="1048584" name="Rectangle 3"/>
          <p:cNvSpPr>
            <a:spLocks noGrp="1" noChangeArrowheads="1"/>
          </p:cNvSpPr>
          <p:nvPr>
            <p:ph type="subTitle" idx="1"/>
          </p:nvPr>
        </p:nvSpPr>
        <p:spPr>
          <a:xfrm>
            <a:off x="1371600" y="3886200"/>
            <a:ext cx="6400800" cy="1752600"/>
          </a:xfrm>
        </p:spPr>
        <p:txBody>
          <a:bodyPr/>
          <a:lstStyle>
            <a:lvl1pPr algn="ctr" indent="0" marL="0">
              <a:defRPr sz="3200">
                <a:solidFill>
                  <a:srgbClr val="FF9900"/>
                </a:solidFill>
              </a:defRPr>
            </a:lvl1pPr>
          </a:lstStyle>
          <a:p>
            <a:pPr lvl="0"/>
            <a:r>
              <a:rPr lang="en-US" noProof="0" smtClean="0"/>
              <a:t>Click to edit Master subtitle style</a:t>
            </a:r>
          </a:p>
        </p:txBody>
      </p:sp>
      <p:sp>
        <p:nvSpPr>
          <p:cNvPr id="1048585" name="Rectangle 4"/>
          <p:cNvSpPr>
            <a:spLocks noGrp="1" noChangeArrowheads="1"/>
          </p:cNvSpPr>
          <p:nvPr>
            <p:ph type="dt" sz="half" idx="2"/>
          </p:nvPr>
        </p:nvSpPr>
        <p:spPr>
          <a:xfrm>
            <a:off x="457200" y="6245225"/>
            <a:ext cx="2133600" cy="476250"/>
          </a:xfrm>
        </p:spPr>
        <p:txBody>
          <a:bodyPr/>
          <a:lstStyle>
            <a:lvl1pPr>
              <a:defRPr sz="1800"/>
            </a:lvl1pPr>
          </a:lstStyle>
          <a:p>
            <a:endParaRPr lang="en-US"/>
          </a:p>
        </p:txBody>
      </p:sp>
      <p:sp>
        <p:nvSpPr>
          <p:cNvPr id="1048586" name="Rectangle 5"/>
          <p:cNvSpPr>
            <a:spLocks noGrp="1" noChangeArrowheads="1"/>
          </p:cNvSpPr>
          <p:nvPr>
            <p:ph type="ftr" sz="quarter" idx="3"/>
          </p:nvPr>
        </p:nvSpPr>
        <p:spPr>
          <a:xfrm>
            <a:off x="3124200" y="6200775"/>
            <a:ext cx="2895600" cy="476250"/>
          </a:xfrm>
        </p:spPr>
        <p:txBody>
          <a:bodyPr/>
          <a:lstStyle>
            <a:lvl1pPr>
              <a:defRPr sz="1800"/>
            </a:lvl1pPr>
          </a:lstStyle>
          <a:p>
            <a:r>
              <a:rPr lang="en-US"/>
              <a:t>Hear and see your contacts with Office Communicator</a:t>
            </a:r>
          </a:p>
        </p:txBody>
      </p:sp>
      <p:sp>
        <p:nvSpPr>
          <p:cNvPr id="1048587" name="Rectangle 6"/>
          <p:cNvSpPr>
            <a:spLocks noGrp="1" noChangeArrowheads="1"/>
          </p:cNvSpPr>
          <p:nvPr>
            <p:ph type="sldNum" sz="quarter" idx="4"/>
          </p:nvPr>
        </p:nvSpPr>
        <p:spPr>
          <a:xfrm>
            <a:off x="6553200" y="6245225"/>
            <a:ext cx="2133600" cy="476250"/>
          </a:xfrm>
        </p:spPr>
        <p:txBody>
          <a:bodyPr/>
          <a:lstStyle>
            <a:lvl1pPr>
              <a:defRPr sz="1800"/>
            </a:lvl1pPr>
          </a:lstStyle>
          <a:p>
            <a:fld id="{B2F1D4A9-684D-47A5-A0DF-2C43F7045DAF}" type="slidenum">
              <a:rPr lang="en-US"/>
              <a:t>‹#›</a:t>
            </a:fld>
            <a:endParaRPr lang="en-US"/>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1" name=""/>
        <p:cNvGrpSpPr/>
        <p:nvPr/>
      </p:nvGrpSpPr>
      <p:grpSpPr>
        <a:xfrm>
          <a:off x="0" y="0"/>
          <a:ext cx="0" cy="0"/>
          <a:chOff x="0" y="0"/>
          <a:chExt cx="0" cy="0"/>
        </a:xfrm>
      </p:grpSpPr>
      <p:sp>
        <p:nvSpPr>
          <p:cNvPr id="1048593" name="Title 1"/>
          <p:cNvSpPr>
            <a:spLocks noGrp="1"/>
          </p:cNvSpPr>
          <p:nvPr>
            <p:ph type="title"/>
          </p:nvPr>
        </p:nvSpPr>
        <p:spPr/>
        <p:txBody>
          <a:bodyPr/>
          <a:p>
            <a:r>
              <a:rPr lang="en-US" smtClean="0"/>
              <a:t>Click to edit Master title style</a:t>
            </a:r>
            <a:endParaRPr lang="en-US"/>
          </a:p>
        </p:txBody>
      </p:sp>
      <p:sp>
        <p:nvSpPr>
          <p:cNvPr id="1048594"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5" name="Date Placeholder 3"/>
          <p:cNvSpPr>
            <a:spLocks noGrp="1"/>
          </p:cNvSpPr>
          <p:nvPr>
            <p:ph type="dt" sz="half" idx="10"/>
          </p:nvPr>
        </p:nvSpPr>
        <p:spPr/>
        <p:txBody>
          <a:bodyPr/>
          <a:p>
            <a:endParaRPr lang="en-US"/>
          </a:p>
        </p:txBody>
      </p:sp>
      <p:sp>
        <p:nvSpPr>
          <p:cNvPr id="1048596" name="Footer Placeholder 4"/>
          <p:cNvSpPr>
            <a:spLocks noGrp="1"/>
          </p:cNvSpPr>
          <p:nvPr>
            <p:ph type="ftr" sz="quarter" idx="11"/>
          </p:nvPr>
        </p:nvSpPr>
        <p:spPr/>
        <p:txBody>
          <a:bodyPr/>
          <a:p>
            <a:r>
              <a:rPr lang="en-US"/>
              <a:t>Hear and see your contacts with Office Communicator</a:t>
            </a:r>
          </a:p>
        </p:txBody>
      </p:sp>
      <p:sp>
        <p:nvSpPr>
          <p:cNvPr id="1048597" name="Slide Number Placeholder 5"/>
          <p:cNvSpPr>
            <a:spLocks noGrp="1"/>
          </p:cNvSpPr>
          <p:nvPr>
            <p:ph type="sldNum" sz="quarter" idx="12"/>
          </p:nvPr>
        </p:nvSpPr>
        <p:spPr/>
        <p:txBody>
          <a:bodyPr/>
          <a:p>
            <a:fld id="{D0F6266E-AC7A-4BC1-B17E-A8D6709E9BAB}" type="slidenum">
              <a:rPr lang="en-US"/>
              <a:t>‹#›</a:t>
            </a:fld>
            <a:endParaRPr lang="en-US"/>
          </a:p>
        </p:txBody>
      </p:sp>
    </p:spTree>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7" name=""/>
        <p:cNvGrpSpPr/>
        <p:nvPr/>
      </p:nvGrpSpPr>
      <p:grpSpPr>
        <a:xfrm>
          <a:off x="0" y="0"/>
          <a:ext cx="0" cy="0"/>
          <a:chOff x="0" y="0"/>
          <a:chExt cx="0" cy="0"/>
        </a:xfrm>
      </p:grpSpPr>
      <p:sp>
        <p:nvSpPr>
          <p:cNvPr id="1048697"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98" name="Text Placeholder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lang="en-US" smtClean="0"/>
              <a:t>Click to edit Master text styles</a:t>
            </a:r>
          </a:p>
        </p:txBody>
      </p:sp>
      <p:sp>
        <p:nvSpPr>
          <p:cNvPr id="1048699" name="Date Placeholder 3"/>
          <p:cNvSpPr>
            <a:spLocks noGrp="1"/>
          </p:cNvSpPr>
          <p:nvPr>
            <p:ph type="dt" sz="half" idx="10"/>
          </p:nvPr>
        </p:nvSpPr>
        <p:spPr/>
        <p:txBody>
          <a:bodyPr/>
          <a:p>
            <a:endParaRPr lang="en-US"/>
          </a:p>
        </p:txBody>
      </p:sp>
      <p:sp>
        <p:nvSpPr>
          <p:cNvPr id="1048700" name="Footer Placeholder 4"/>
          <p:cNvSpPr>
            <a:spLocks noGrp="1"/>
          </p:cNvSpPr>
          <p:nvPr>
            <p:ph type="ftr" sz="quarter" idx="11"/>
          </p:nvPr>
        </p:nvSpPr>
        <p:spPr/>
        <p:txBody>
          <a:bodyPr/>
          <a:p>
            <a:r>
              <a:rPr lang="en-US"/>
              <a:t>Hear and see your contacts with Office Communicator</a:t>
            </a:r>
          </a:p>
        </p:txBody>
      </p:sp>
      <p:sp>
        <p:nvSpPr>
          <p:cNvPr id="1048701" name="Slide Number Placeholder 5"/>
          <p:cNvSpPr>
            <a:spLocks noGrp="1"/>
          </p:cNvSpPr>
          <p:nvPr>
            <p:ph type="sldNum" sz="quarter" idx="12"/>
          </p:nvPr>
        </p:nvSpPr>
        <p:spPr/>
        <p:txBody>
          <a:bodyPr/>
          <a:p>
            <a:fld id="{AFF11BF6-8BEF-40B7-8F33-F4934554A7BE}" type="slidenum">
              <a:rPr lang="en-US"/>
              <a:t>‹#›</a:t>
            </a:fld>
            <a:endParaRPr lang="en-US"/>
          </a:p>
        </p:txBody>
      </p:sp>
    </p:spTree>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1" name=""/>
        <p:cNvGrpSpPr/>
        <p:nvPr/>
      </p:nvGrpSpPr>
      <p:grpSpPr>
        <a:xfrm>
          <a:off x="0" y="0"/>
          <a:ext cx="0" cy="0"/>
          <a:chOff x="0" y="0"/>
          <a:chExt cx="0" cy="0"/>
        </a:xfrm>
      </p:grpSpPr>
      <p:sp>
        <p:nvSpPr>
          <p:cNvPr id="1048718" name="Title 1"/>
          <p:cNvSpPr>
            <a:spLocks noGrp="1"/>
          </p:cNvSpPr>
          <p:nvPr>
            <p:ph type="title"/>
          </p:nvPr>
        </p:nvSpPr>
        <p:spPr/>
        <p:txBody>
          <a:bodyPr/>
          <a:p>
            <a:r>
              <a:rPr lang="en-US" smtClean="0"/>
              <a:t>Click to edit Master title style</a:t>
            </a:r>
            <a:endParaRPr lang="en-US"/>
          </a:p>
        </p:txBody>
      </p:sp>
      <p:sp>
        <p:nvSpPr>
          <p:cNvPr id="1048719" name="Content Placeholder 2"/>
          <p:cNvSpPr>
            <a:spLocks noGrp="1"/>
          </p:cNvSpPr>
          <p:nvPr>
            <p:ph sz="half" idx="1"/>
          </p:nvPr>
        </p:nvSpPr>
        <p:spPr>
          <a:xfrm>
            <a:off x="350838" y="914400"/>
            <a:ext cx="4138612"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0" name="Content Placeholder 3"/>
          <p:cNvSpPr>
            <a:spLocks noGrp="1"/>
          </p:cNvSpPr>
          <p:nvPr>
            <p:ph sz="half" idx="2"/>
          </p:nvPr>
        </p:nvSpPr>
        <p:spPr>
          <a:xfrm>
            <a:off x="4641850" y="914400"/>
            <a:ext cx="41402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1" name="Date Placeholder 4"/>
          <p:cNvSpPr>
            <a:spLocks noGrp="1"/>
          </p:cNvSpPr>
          <p:nvPr>
            <p:ph type="dt" sz="half" idx="10"/>
          </p:nvPr>
        </p:nvSpPr>
        <p:spPr/>
        <p:txBody>
          <a:bodyPr/>
          <a:p>
            <a:endParaRPr lang="en-US"/>
          </a:p>
        </p:txBody>
      </p:sp>
      <p:sp>
        <p:nvSpPr>
          <p:cNvPr id="1048722" name="Footer Placeholder 5"/>
          <p:cNvSpPr>
            <a:spLocks noGrp="1"/>
          </p:cNvSpPr>
          <p:nvPr>
            <p:ph type="ftr" sz="quarter" idx="11"/>
          </p:nvPr>
        </p:nvSpPr>
        <p:spPr/>
        <p:txBody>
          <a:bodyPr/>
          <a:p>
            <a:r>
              <a:rPr lang="en-US"/>
              <a:t>Hear and see your contacts with Office Communicator</a:t>
            </a:r>
          </a:p>
        </p:txBody>
      </p:sp>
      <p:sp>
        <p:nvSpPr>
          <p:cNvPr id="1048723" name="Slide Number Placeholder 6"/>
          <p:cNvSpPr>
            <a:spLocks noGrp="1"/>
          </p:cNvSpPr>
          <p:nvPr>
            <p:ph type="sldNum" sz="quarter" idx="12"/>
          </p:nvPr>
        </p:nvSpPr>
        <p:spPr/>
        <p:txBody>
          <a:bodyPr/>
          <a:p>
            <a:fld id="{14117225-5248-499E-81F8-1E093D4F1761}" type="slidenum">
              <a:rPr lang="en-US"/>
              <a:t>‹#›</a:t>
            </a:fld>
            <a:endParaRPr lang="en-US"/>
          </a:p>
        </p:txBody>
      </p:sp>
    </p:spTree>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8" name=""/>
        <p:cNvGrpSpPr/>
        <p:nvPr/>
      </p:nvGrpSpPr>
      <p:grpSpPr>
        <a:xfrm>
          <a:off x="0" y="0"/>
          <a:ext cx="0" cy="0"/>
          <a:chOff x="0" y="0"/>
          <a:chExt cx="0" cy="0"/>
        </a:xfrm>
      </p:grpSpPr>
      <p:sp>
        <p:nvSpPr>
          <p:cNvPr id="1048702" name="Title 1"/>
          <p:cNvSpPr>
            <a:spLocks noGrp="1"/>
          </p:cNvSpPr>
          <p:nvPr>
            <p:ph type="title"/>
          </p:nvPr>
        </p:nvSpPr>
        <p:spPr>
          <a:xfrm>
            <a:off x="457200" y="274638"/>
            <a:ext cx="8229600" cy="1143000"/>
          </a:xfrm>
        </p:spPr>
        <p:txBody>
          <a:bodyPr/>
          <a:p>
            <a:r>
              <a:rPr lang="en-US" smtClean="0"/>
              <a:t>Click to edit Master title style</a:t>
            </a:r>
            <a:endParaRPr lang="en-US"/>
          </a:p>
        </p:txBody>
      </p:sp>
      <p:sp>
        <p:nvSpPr>
          <p:cNvPr id="1048703"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0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5"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0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7" name="Date Placeholder 6"/>
          <p:cNvSpPr>
            <a:spLocks noGrp="1"/>
          </p:cNvSpPr>
          <p:nvPr>
            <p:ph type="dt" sz="half" idx="10"/>
          </p:nvPr>
        </p:nvSpPr>
        <p:spPr/>
        <p:txBody>
          <a:bodyPr/>
          <a:p>
            <a:endParaRPr lang="en-US"/>
          </a:p>
        </p:txBody>
      </p:sp>
      <p:sp>
        <p:nvSpPr>
          <p:cNvPr id="1048708" name="Footer Placeholder 7"/>
          <p:cNvSpPr>
            <a:spLocks noGrp="1"/>
          </p:cNvSpPr>
          <p:nvPr>
            <p:ph type="ftr" sz="quarter" idx="11"/>
          </p:nvPr>
        </p:nvSpPr>
        <p:spPr/>
        <p:txBody>
          <a:bodyPr/>
          <a:p>
            <a:r>
              <a:rPr lang="en-US"/>
              <a:t>Hear and see your contacts with Office Communicator</a:t>
            </a:r>
          </a:p>
        </p:txBody>
      </p:sp>
      <p:sp>
        <p:nvSpPr>
          <p:cNvPr id="1048709" name="Slide Number Placeholder 8"/>
          <p:cNvSpPr>
            <a:spLocks noGrp="1"/>
          </p:cNvSpPr>
          <p:nvPr>
            <p:ph type="sldNum" sz="quarter" idx="12"/>
          </p:nvPr>
        </p:nvSpPr>
        <p:spPr/>
        <p:txBody>
          <a:bodyPr/>
          <a:p>
            <a:fld id="{6C923410-1FD9-4E17-912B-9286AA23B799}" type="slidenum">
              <a:rPr lang="en-US"/>
              <a:t>‹#›</a:t>
            </a:fld>
            <a:endParaRPr lang="en-US"/>
          </a:p>
        </p:txBody>
      </p:sp>
    </p:spTree>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3" name=""/>
        <p:cNvGrpSpPr/>
        <p:nvPr/>
      </p:nvGrpSpPr>
      <p:grpSpPr>
        <a:xfrm>
          <a:off x="0" y="0"/>
          <a:ext cx="0" cy="0"/>
          <a:chOff x="0" y="0"/>
          <a:chExt cx="0" cy="0"/>
        </a:xfrm>
      </p:grpSpPr>
      <p:sp>
        <p:nvSpPr>
          <p:cNvPr id="1048676" name="Title 1"/>
          <p:cNvSpPr>
            <a:spLocks noGrp="1"/>
          </p:cNvSpPr>
          <p:nvPr>
            <p:ph type="title"/>
          </p:nvPr>
        </p:nvSpPr>
        <p:spPr/>
        <p:txBody>
          <a:bodyPr/>
          <a:p>
            <a:r>
              <a:rPr lang="en-US" smtClean="0"/>
              <a:t>Click to edit Master title style</a:t>
            </a:r>
            <a:endParaRPr lang="en-US"/>
          </a:p>
        </p:txBody>
      </p:sp>
      <p:sp>
        <p:nvSpPr>
          <p:cNvPr id="1048677" name="Date Placeholder 2"/>
          <p:cNvSpPr>
            <a:spLocks noGrp="1"/>
          </p:cNvSpPr>
          <p:nvPr>
            <p:ph type="dt" sz="half" idx="10"/>
          </p:nvPr>
        </p:nvSpPr>
        <p:spPr/>
        <p:txBody>
          <a:bodyPr/>
          <a:p>
            <a:endParaRPr lang="en-US"/>
          </a:p>
        </p:txBody>
      </p:sp>
      <p:sp>
        <p:nvSpPr>
          <p:cNvPr id="1048678" name="Footer Placeholder 3"/>
          <p:cNvSpPr>
            <a:spLocks noGrp="1"/>
          </p:cNvSpPr>
          <p:nvPr>
            <p:ph type="ftr" sz="quarter" idx="11"/>
          </p:nvPr>
        </p:nvSpPr>
        <p:spPr/>
        <p:txBody>
          <a:bodyPr/>
          <a:p>
            <a:r>
              <a:rPr lang="en-US"/>
              <a:t>Hear and see your contacts with Office Communicator</a:t>
            </a:r>
          </a:p>
        </p:txBody>
      </p:sp>
      <p:sp>
        <p:nvSpPr>
          <p:cNvPr id="1048679" name="Slide Number Placeholder 4"/>
          <p:cNvSpPr>
            <a:spLocks noGrp="1"/>
          </p:cNvSpPr>
          <p:nvPr>
            <p:ph type="sldNum" sz="quarter" idx="12"/>
          </p:nvPr>
        </p:nvSpPr>
        <p:spPr/>
        <p:txBody>
          <a:bodyPr/>
          <a:p>
            <a:fld id="{12949719-512E-4FD9-9367-3D40B3BB5A75}" type="slidenum">
              <a:rPr lang="en-US"/>
              <a:t>‹#›</a:t>
            </a:fld>
            <a:endParaRPr lang="en-US"/>
          </a:p>
        </p:txBody>
      </p:sp>
    </p:spTree>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9" name=""/>
        <p:cNvGrpSpPr/>
        <p:nvPr/>
      </p:nvGrpSpPr>
      <p:grpSpPr>
        <a:xfrm>
          <a:off x="0" y="0"/>
          <a:ext cx="0" cy="0"/>
          <a:chOff x="0" y="0"/>
          <a:chExt cx="0" cy="0"/>
        </a:xfrm>
      </p:grpSpPr>
      <p:sp>
        <p:nvSpPr>
          <p:cNvPr id="1048710" name="Date Placeholder 1"/>
          <p:cNvSpPr>
            <a:spLocks noGrp="1"/>
          </p:cNvSpPr>
          <p:nvPr>
            <p:ph type="dt" sz="half" idx="10"/>
          </p:nvPr>
        </p:nvSpPr>
        <p:spPr/>
        <p:txBody>
          <a:bodyPr/>
          <a:p>
            <a:endParaRPr lang="en-US"/>
          </a:p>
        </p:txBody>
      </p:sp>
      <p:sp>
        <p:nvSpPr>
          <p:cNvPr id="1048711" name="Footer Placeholder 2"/>
          <p:cNvSpPr>
            <a:spLocks noGrp="1"/>
          </p:cNvSpPr>
          <p:nvPr>
            <p:ph type="ftr" sz="quarter" idx="11"/>
          </p:nvPr>
        </p:nvSpPr>
        <p:spPr/>
        <p:txBody>
          <a:bodyPr/>
          <a:p>
            <a:r>
              <a:rPr lang="en-US"/>
              <a:t>Hear and see your contacts with Office Communicator</a:t>
            </a:r>
          </a:p>
        </p:txBody>
      </p:sp>
      <p:sp>
        <p:nvSpPr>
          <p:cNvPr id="1048712" name="Slide Number Placeholder 3"/>
          <p:cNvSpPr>
            <a:spLocks noGrp="1"/>
          </p:cNvSpPr>
          <p:nvPr>
            <p:ph type="sldNum" sz="quarter" idx="12"/>
          </p:nvPr>
        </p:nvSpPr>
        <p:spPr/>
        <p:txBody>
          <a:bodyPr/>
          <a:p>
            <a:fld id="{8159250A-656D-4ED5-9272-A0D9DB8A5F7E}" type="slidenum">
              <a:rPr lang="en-US"/>
              <a:t>‹#›</a:t>
            </a:fld>
            <a:endParaRPr lang="en-US"/>
          </a:p>
        </p:txBody>
      </p:sp>
    </p:spTree>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2" name=""/>
        <p:cNvGrpSpPr/>
        <p:nvPr/>
      </p:nvGrpSpPr>
      <p:grpSpPr>
        <a:xfrm>
          <a:off x="0" y="0"/>
          <a:ext cx="0" cy="0"/>
          <a:chOff x="0" y="0"/>
          <a:chExt cx="0" cy="0"/>
        </a:xfrm>
      </p:grpSpPr>
      <p:sp>
        <p:nvSpPr>
          <p:cNvPr id="1048724"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725"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6"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27" name="Date Placeholder 4"/>
          <p:cNvSpPr>
            <a:spLocks noGrp="1"/>
          </p:cNvSpPr>
          <p:nvPr>
            <p:ph type="dt" sz="half" idx="10"/>
          </p:nvPr>
        </p:nvSpPr>
        <p:spPr/>
        <p:txBody>
          <a:bodyPr/>
          <a:p>
            <a:endParaRPr lang="en-US"/>
          </a:p>
        </p:txBody>
      </p:sp>
      <p:sp>
        <p:nvSpPr>
          <p:cNvPr id="1048728" name="Footer Placeholder 5"/>
          <p:cNvSpPr>
            <a:spLocks noGrp="1"/>
          </p:cNvSpPr>
          <p:nvPr>
            <p:ph type="ftr" sz="quarter" idx="11"/>
          </p:nvPr>
        </p:nvSpPr>
        <p:spPr/>
        <p:txBody>
          <a:bodyPr/>
          <a:p>
            <a:r>
              <a:rPr lang="en-US"/>
              <a:t>Hear and see your contacts with Office Communicator</a:t>
            </a:r>
          </a:p>
        </p:txBody>
      </p:sp>
      <p:sp>
        <p:nvSpPr>
          <p:cNvPr id="1048729" name="Slide Number Placeholder 6"/>
          <p:cNvSpPr>
            <a:spLocks noGrp="1"/>
          </p:cNvSpPr>
          <p:nvPr>
            <p:ph type="sldNum" sz="quarter" idx="12"/>
          </p:nvPr>
        </p:nvSpPr>
        <p:spPr/>
        <p:txBody>
          <a:bodyPr/>
          <a:p>
            <a:fld id="{F8879824-0C4C-470C-BE71-2350F5E652BE}" type="slidenum">
              <a:rPr lang="en-US"/>
              <a:t>‹#›</a:t>
            </a:fld>
            <a:endParaRPr lang="en-US"/>
          </a:p>
        </p:txBody>
      </p:sp>
    </p:spTree>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6" name=""/>
        <p:cNvGrpSpPr/>
        <p:nvPr/>
      </p:nvGrpSpPr>
      <p:grpSpPr>
        <a:xfrm>
          <a:off x="0" y="0"/>
          <a:ext cx="0" cy="0"/>
          <a:chOff x="0" y="0"/>
          <a:chExt cx="0" cy="0"/>
        </a:xfrm>
      </p:grpSpPr>
      <p:sp>
        <p:nvSpPr>
          <p:cNvPr id="1048691"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92"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693"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4" name="Date Placeholder 4"/>
          <p:cNvSpPr>
            <a:spLocks noGrp="1"/>
          </p:cNvSpPr>
          <p:nvPr>
            <p:ph type="dt" sz="half" idx="10"/>
          </p:nvPr>
        </p:nvSpPr>
        <p:spPr/>
        <p:txBody>
          <a:bodyPr/>
          <a:p>
            <a:endParaRPr lang="en-US"/>
          </a:p>
        </p:txBody>
      </p:sp>
      <p:sp>
        <p:nvSpPr>
          <p:cNvPr id="1048695" name="Footer Placeholder 5"/>
          <p:cNvSpPr>
            <a:spLocks noGrp="1"/>
          </p:cNvSpPr>
          <p:nvPr>
            <p:ph type="ftr" sz="quarter" idx="11"/>
          </p:nvPr>
        </p:nvSpPr>
        <p:spPr/>
        <p:txBody>
          <a:bodyPr/>
          <a:p>
            <a:r>
              <a:rPr lang="en-US"/>
              <a:t>Hear and see your contacts with Office Communicator</a:t>
            </a:r>
          </a:p>
        </p:txBody>
      </p:sp>
      <p:sp>
        <p:nvSpPr>
          <p:cNvPr id="1048696" name="Slide Number Placeholder 6"/>
          <p:cNvSpPr>
            <a:spLocks noGrp="1"/>
          </p:cNvSpPr>
          <p:nvPr>
            <p:ph type="sldNum" sz="quarter" idx="12"/>
          </p:nvPr>
        </p:nvSpPr>
        <p:spPr/>
        <p:txBody>
          <a:bodyPr/>
          <a:p>
            <a:fld id="{23243DC5-465F-4E46-8B78-FE043E07124D}" type="slidenum">
              <a:rPr lang="en-US"/>
              <a:t>‹#›</a:t>
            </a:fld>
            <a:endParaRPr lang="en-US"/>
          </a:p>
        </p:txBody>
      </p:sp>
    </p:spTree>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0" name=""/>
        <p:cNvGrpSpPr/>
        <p:nvPr/>
      </p:nvGrpSpPr>
      <p:grpSpPr>
        <a:xfrm>
          <a:off x="0" y="0"/>
          <a:ext cx="0" cy="0"/>
          <a:chOff x="0" y="0"/>
          <a:chExt cx="0" cy="0"/>
        </a:xfrm>
      </p:grpSpPr>
      <p:sp>
        <p:nvSpPr>
          <p:cNvPr id="1048713" name="Title 1"/>
          <p:cNvSpPr>
            <a:spLocks noGrp="1"/>
          </p:cNvSpPr>
          <p:nvPr>
            <p:ph type="title"/>
          </p:nvPr>
        </p:nvSpPr>
        <p:spPr/>
        <p:txBody>
          <a:bodyPr/>
          <a:p>
            <a:r>
              <a:rPr lang="en-US" smtClean="0"/>
              <a:t>Click to edit Master title style</a:t>
            </a:r>
            <a:endParaRPr lang="en-US"/>
          </a:p>
        </p:txBody>
      </p:sp>
      <p:sp>
        <p:nvSpPr>
          <p:cNvPr id="1048714"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5" name="Date Placeholder 3"/>
          <p:cNvSpPr>
            <a:spLocks noGrp="1"/>
          </p:cNvSpPr>
          <p:nvPr>
            <p:ph type="dt" sz="half" idx="10"/>
          </p:nvPr>
        </p:nvSpPr>
        <p:spPr/>
        <p:txBody>
          <a:bodyPr/>
          <a:p>
            <a:endParaRPr lang="en-US"/>
          </a:p>
        </p:txBody>
      </p:sp>
      <p:sp>
        <p:nvSpPr>
          <p:cNvPr id="1048716" name="Footer Placeholder 4"/>
          <p:cNvSpPr>
            <a:spLocks noGrp="1"/>
          </p:cNvSpPr>
          <p:nvPr>
            <p:ph type="ftr" sz="quarter" idx="11"/>
          </p:nvPr>
        </p:nvSpPr>
        <p:spPr/>
        <p:txBody>
          <a:bodyPr/>
          <a:p>
            <a:r>
              <a:rPr lang="en-US"/>
              <a:t>Hear and see your contacts with Office Communicator</a:t>
            </a:r>
          </a:p>
        </p:txBody>
      </p:sp>
      <p:sp>
        <p:nvSpPr>
          <p:cNvPr id="1048717" name="Slide Number Placeholder 5"/>
          <p:cNvSpPr>
            <a:spLocks noGrp="1"/>
          </p:cNvSpPr>
          <p:nvPr>
            <p:ph type="sldNum" sz="quarter" idx="12"/>
          </p:nvPr>
        </p:nvSpPr>
        <p:spPr/>
        <p:txBody>
          <a:bodyPr/>
          <a:p>
            <a:fld id="{5688BA72-11FC-4929-9E59-3BEF7A3EEEBB}" type="slidenum">
              <a:rPr lang="en-US"/>
              <a:t>‹#›</a:t>
            </a:fld>
            <a:endParaRPr lang="en-US"/>
          </a:p>
        </p:txBody>
      </p:sp>
    </p:spTree>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5" name=""/>
        <p:cNvGrpSpPr/>
        <p:nvPr/>
      </p:nvGrpSpPr>
      <p:grpSpPr>
        <a:xfrm>
          <a:off x="0" y="0"/>
          <a:ext cx="0" cy="0"/>
          <a:chOff x="0" y="0"/>
          <a:chExt cx="0" cy="0"/>
        </a:xfrm>
      </p:grpSpPr>
      <p:sp>
        <p:nvSpPr>
          <p:cNvPr id="1048686" name="Vertical Title 1"/>
          <p:cNvSpPr>
            <a:spLocks noGrp="1"/>
          </p:cNvSpPr>
          <p:nvPr>
            <p:ph type="title" orient="vert"/>
          </p:nvPr>
        </p:nvSpPr>
        <p:spPr>
          <a:xfrm>
            <a:off x="6640513" y="73025"/>
            <a:ext cx="2141537" cy="5870575"/>
          </a:xfrm>
        </p:spPr>
        <p:txBody>
          <a:bodyPr vert="eaVert"/>
          <a:p>
            <a:r>
              <a:rPr lang="en-US" smtClean="0"/>
              <a:t>Click to edit Master title style</a:t>
            </a:r>
            <a:endParaRPr lang="en-US"/>
          </a:p>
        </p:txBody>
      </p:sp>
      <p:sp>
        <p:nvSpPr>
          <p:cNvPr id="1048687" name="Vertical Text Placeholder 2"/>
          <p:cNvSpPr>
            <a:spLocks noGrp="1"/>
          </p:cNvSpPr>
          <p:nvPr>
            <p:ph type="body" orient="vert" idx="1"/>
          </p:nvPr>
        </p:nvSpPr>
        <p:spPr>
          <a:xfrm>
            <a:off x="214313" y="73025"/>
            <a:ext cx="6273800" cy="587057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8" name="Date Placeholder 3"/>
          <p:cNvSpPr>
            <a:spLocks noGrp="1"/>
          </p:cNvSpPr>
          <p:nvPr>
            <p:ph type="dt" sz="half" idx="10"/>
          </p:nvPr>
        </p:nvSpPr>
        <p:spPr/>
        <p:txBody>
          <a:bodyPr/>
          <a:p>
            <a:endParaRPr lang="en-US"/>
          </a:p>
        </p:txBody>
      </p:sp>
      <p:sp>
        <p:nvSpPr>
          <p:cNvPr id="1048689" name="Footer Placeholder 4"/>
          <p:cNvSpPr>
            <a:spLocks noGrp="1"/>
          </p:cNvSpPr>
          <p:nvPr>
            <p:ph type="ftr" sz="quarter" idx="11"/>
          </p:nvPr>
        </p:nvSpPr>
        <p:spPr/>
        <p:txBody>
          <a:bodyPr/>
          <a:p>
            <a:r>
              <a:rPr lang="en-US"/>
              <a:t>Hear and see your contacts with Office Communicator</a:t>
            </a:r>
          </a:p>
        </p:txBody>
      </p:sp>
      <p:sp>
        <p:nvSpPr>
          <p:cNvPr id="1048690" name="Slide Number Placeholder 5"/>
          <p:cNvSpPr>
            <a:spLocks noGrp="1"/>
          </p:cNvSpPr>
          <p:nvPr>
            <p:ph type="sldNum" sz="quarter" idx="12"/>
          </p:nvPr>
        </p:nvSpPr>
        <p:spPr/>
        <p:txBody>
          <a:bodyPr/>
          <a:p>
            <a:fld id="{28FBE53B-12A3-45FE-9A17-7031B4CABBF6}" type="slidenum">
              <a:rPr lang="en-US"/>
              <a:t>‹#›</a:t>
            </a:fld>
            <a:endParaRPr lang="en-US"/>
          </a:p>
        </p:txBody>
      </p:sp>
    </p:spTree>
  </p:cSld>
  <p:clrMapOvr>
    <a:masterClrMapping/>
  </p:clrMapOvr>
  <p:transition spd="med">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objAndTx">
  <p:cSld name="Title, Content and Text">
    <p:spTree>
      <p:nvGrpSpPr>
        <p:cNvPr id="35" name=""/>
        <p:cNvGrpSpPr/>
        <p:nvPr/>
      </p:nvGrpSpPr>
      <p:grpSpPr>
        <a:xfrm>
          <a:off x="0" y="0"/>
          <a:ext cx="0" cy="0"/>
          <a:chOff x="0" y="0"/>
          <a:chExt cx="0" cy="0"/>
        </a:xfrm>
      </p:grpSpPr>
      <p:sp>
        <p:nvSpPr>
          <p:cNvPr id="1048605" name="Title 1"/>
          <p:cNvSpPr>
            <a:spLocks noGrp="1"/>
          </p:cNvSpPr>
          <p:nvPr>
            <p:ph type="title"/>
          </p:nvPr>
        </p:nvSpPr>
        <p:spPr>
          <a:xfrm>
            <a:off x="214313" y="73025"/>
            <a:ext cx="8229600" cy="609600"/>
          </a:xfrm>
        </p:spPr>
        <p:txBody>
          <a:bodyPr/>
          <a:p>
            <a:r>
              <a:rPr lang="en-US" smtClean="0"/>
              <a:t>Click to edit Master title style</a:t>
            </a:r>
            <a:endParaRPr lang="en-US"/>
          </a:p>
        </p:txBody>
      </p:sp>
      <p:sp>
        <p:nvSpPr>
          <p:cNvPr id="1048606" name="Content Placeholder 2"/>
          <p:cNvSpPr>
            <a:spLocks noGrp="1"/>
          </p:cNvSpPr>
          <p:nvPr>
            <p:ph sz="half" idx="1"/>
          </p:nvPr>
        </p:nvSpPr>
        <p:spPr>
          <a:xfrm>
            <a:off x="350838" y="914400"/>
            <a:ext cx="4138612" cy="502920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7" name="Text Placeholder 3"/>
          <p:cNvSpPr>
            <a:spLocks noGrp="1"/>
          </p:cNvSpPr>
          <p:nvPr>
            <p:ph type="body" sz="half" idx="2"/>
          </p:nvPr>
        </p:nvSpPr>
        <p:spPr>
          <a:xfrm>
            <a:off x="4641850" y="914400"/>
            <a:ext cx="4140200" cy="502920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8" name="Date Placeholder 4"/>
          <p:cNvSpPr>
            <a:spLocks noGrp="1"/>
          </p:cNvSpPr>
          <p:nvPr>
            <p:ph type="dt" sz="half" idx="10"/>
          </p:nvPr>
        </p:nvSpPr>
        <p:spPr>
          <a:xfrm>
            <a:off x="457200" y="6200775"/>
            <a:ext cx="2133600" cy="476250"/>
          </a:xfrm>
        </p:spPr>
        <p:txBody>
          <a:bodyPr/>
          <a:p>
            <a:endParaRPr lang="en-US"/>
          </a:p>
        </p:txBody>
      </p:sp>
      <p:sp>
        <p:nvSpPr>
          <p:cNvPr id="1048609" name="Footer Placeholder 5"/>
          <p:cNvSpPr>
            <a:spLocks noGrp="1"/>
          </p:cNvSpPr>
          <p:nvPr>
            <p:ph type="ftr" sz="quarter" idx="11"/>
          </p:nvPr>
        </p:nvSpPr>
        <p:spPr>
          <a:xfrm>
            <a:off x="2851150" y="6343650"/>
            <a:ext cx="3454400" cy="476250"/>
          </a:xfrm>
        </p:spPr>
        <p:txBody>
          <a:bodyPr/>
          <a:p>
            <a:r>
              <a:rPr lang="en-US"/>
              <a:t>Hear and see your contacts with Office Communicator</a:t>
            </a:r>
          </a:p>
        </p:txBody>
      </p:sp>
      <p:sp>
        <p:nvSpPr>
          <p:cNvPr id="1048610" name="Slide Number Placeholder 6"/>
          <p:cNvSpPr>
            <a:spLocks noGrp="1"/>
          </p:cNvSpPr>
          <p:nvPr>
            <p:ph type="sldNum" sz="quarter" idx="12"/>
          </p:nvPr>
        </p:nvSpPr>
        <p:spPr>
          <a:xfrm>
            <a:off x="6553200" y="6200775"/>
            <a:ext cx="2133600" cy="476250"/>
          </a:xfrm>
        </p:spPr>
        <p:txBody>
          <a:bodyPr/>
          <a:p>
            <a:fld id="{61642DC6-D188-4F10-A890-B5AC7D99B2D6}" type="slidenum">
              <a:rPr lang="en-US"/>
              <a:t>‹#›</a:t>
            </a:fld>
            <a:endParaRPr lang="en-US"/>
          </a:p>
        </p:txBody>
      </p:sp>
    </p:spTree>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txAndObj">
  <p:cSld name="Title, Text, and Content">
    <p:spTree>
      <p:nvGrpSpPr>
        <p:cNvPr id="64" name=""/>
        <p:cNvGrpSpPr/>
        <p:nvPr/>
      </p:nvGrpSpPr>
      <p:grpSpPr>
        <a:xfrm>
          <a:off x="0" y="0"/>
          <a:ext cx="0" cy="0"/>
          <a:chOff x="0" y="0"/>
          <a:chExt cx="0" cy="0"/>
        </a:xfrm>
      </p:grpSpPr>
      <p:sp>
        <p:nvSpPr>
          <p:cNvPr id="1048680" name="Title 1"/>
          <p:cNvSpPr>
            <a:spLocks noGrp="1"/>
          </p:cNvSpPr>
          <p:nvPr>
            <p:ph type="title"/>
          </p:nvPr>
        </p:nvSpPr>
        <p:spPr>
          <a:xfrm>
            <a:off x="214313" y="73025"/>
            <a:ext cx="8229600" cy="609600"/>
          </a:xfrm>
        </p:spPr>
        <p:txBody>
          <a:bodyPr/>
          <a:p>
            <a:r>
              <a:rPr lang="en-US" smtClean="0"/>
              <a:t>Click to edit Master title style</a:t>
            </a:r>
            <a:endParaRPr lang="en-US"/>
          </a:p>
        </p:txBody>
      </p:sp>
      <p:sp>
        <p:nvSpPr>
          <p:cNvPr id="1048681" name="Text Placeholder 2"/>
          <p:cNvSpPr>
            <a:spLocks noGrp="1"/>
          </p:cNvSpPr>
          <p:nvPr>
            <p:ph type="body" sz="half" idx="1"/>
          </p:nvPr>
        </p:nvSpPr>
        <p:spPr>
          <a:xfrm>
            <a:off x="350838" y="914400"/>
            <a:ext cx="4138612" cy="502920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2" name="Content Placeholder 3"/>
          <p:cNvSpPr>
            <a:spLocks noGrp="1"/>
          </p:cNvSpPr>
          <p:nvPr>
            <p:ph sz="half" idx="2"/>
          </p:nvPr>
        </p:nvSpPr>
        <p:spPr>
          <a:xfrm>
            <a:off x="4641850" y="914400"/>
            <a:ext cx="4140200" cy="5029200"/>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3" name="Date Placeholder 4"/>
          <p:cNvSpPr>
            <a:spLocks noGrp="1"/>
          </p:cNvSpPr>
          <p:nvPr>
            <p:ph type="dt" sz="half" idx="10"/>
          </p:nvPr>
        </p:nvSpPr>
        <p:spPr>
          <a:xfrm>
            <a:off x="457200" y="6200775"/>
            <a:ext cx="2133600" cy="476250"/>
          </a:xfrm>
        </p:spPr>
        <p:txBody>
          <a:bodyPr/>
          <a:p>
            <a:endParaRPr lang="en-US"/>
          </a:p>
        </p:txBody>
      </p:sp>
      <p:sp>
        <p:nvSpPr>
          <p:cNvPr id="1048684" name="Footer Placeholder 5"/>
          <p:cNvSpPr>
            <a:spLocks noGrp="1"/>
          </p:cNvSpPr>
          <p:nvPr>
            <p:ph type="ftr" sz="quarter" idx="11"/>
          </p:nvPr>
        </p:nvSpPr>
        <p:spPr>
          <a:xfrm>
            <a:off x="2851150" y="6343650"/>
            <a:ext cx="3454400" cy="476250"/>
          </a:xfrm>
        </p:spPr>
        <p:txBody>
          <a:bodyPr/>
          <a:p>
            <a:r>
              <a:rPr lang="en-US"/>
              <a:t>Hear and see your contacts with Office Communicator</a:t>
            </a:r>
          </a:p>
        </p:txBody>
      </p:sp>
      <p:sp>
        <p:nvSpPr>
          <p:cNvPr id="1048685" name="Slide Number Placeholder 6"/>
          <p:cNvSpPr>
            <a:spLocks noGrp="1"/>
          </p:cNvSpPr>
          <p:nvPr>
            <p:ph type="sldNum" sz="quarter" idx="12"/>
          </p:nvPr>
        </p:nvSpPr>
        <p:spPr>
          <a:xfrm>
            <a:off x="6553200" y="6200775"/>
            <a:ext cx="2133600" cy="476250"/>
          </a:xfrm>
        </p:spPr>
        <p:txBody>
          <a:bodyPr/>
          <a:p>
            <a:fld id="{8D88A956-43B0-43B8-A567-65147C9BE01C}" type="slidenum">
              <a:rPr lang="en-US"/>
              <a:t>‹#›</a:t>
            </a:fld>
            <a:endParaRPr lang="en-US"/>
          </a:p>
        </p:txBody>
      </p:sp>
    </p:spTree>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image" Target="../media/image1.jpeg"/><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rotWithShape="0" dpi="0">
          <a:blip xmlns:r="http://schemas.openxmlformats.org/officeDocument/2006/relationships" r:embed="rId14"/>
          <a:srcRect/>
          <a:stretch>
            <a:fillRect r="-16866"/>
          </a:stretch>
        </a:blipFill>
      </p:bgPr>
    </p:bg>
    <p:spTree>
      <p:nvGrpSpPr>
        <p:cNvPr id="12" name=""/>
        <p:cNvGrpSpPr/>
        <p:nvPr/>
      </p:nvGrpSpPr>
      <p:grpSpPr>
        <a:xfrm>
          <a:off x="0" y="0"/>
          <a:ext cx="0" cy="0"/>
          <a:chOff x="0" y="0"/>
          <a:chExt cx="0" cy="0"/>
        </a:xfrm>
      </p:grpSpPr>
      <p:sp>
        <p:nvSpPr>
          <p:cNvPr id="1048576" name="Rectangle 2"/>
          <p:cNvSpPr>
            <a:spLocks noChangeArrowheads="1"/>
          </p:cNvSpPr>
          <p:nvPr/>
        </p:nvSpPr>
        <p:spPr bwMode="auto">
          <a:xfrm>
            <a:off x="0" y="0"/>
            <a:ext cx="9144000" cy="657225"/>
          </a:xfrm>
          <a:prstGeom prst="rect"/>
          <a:solidFill>
            <a:schemeClr val="tx1"/>
          </a:solidFill>
          <a:ln>
            <a:noFill/>
          </a:ln>
          <a:effectLst/>
        </p:spPr>
        <p:txBody>
          <a:bodyPr anchor="ctr" wrap="none"/>
          <a:p>
            <a:pPr algn="ctr">
              <a:spcBef>
                <a:spcPct val="20000"/>
              </a:spcBef>
              <a:spcAft>
                <a:spcPct val="75000"/>
              </a:spcAft>
            </a:pPr>
            <a:endParaRPr sz="2400" lang="en-US">
              <a:solidFill>
                <a:schemeClr val="tx2"/>
              </a:solidFill>
            </a:endParaRPr>
          </a:p>
        </p:txBody>
      </p:sp>
      <p:sp>
        <p:nvSpPr>
          <p:cNvPr id="1048577" name="Rectangle 3"/>
          <p:cNvSpPr>
            <a:spLocks noChangeArrowheads="1"/>
          </p:cNvSpPr>
          <p:nvPr/>
        </p:nvSpPr>
        <p:spPr bwMode="auto">
          <a:xfrm>
            <a:off x="0" y="6200775"/>
            <a:ext cx="9144000" cy="657225"/>
          </a:xfrm>
          <a:prstGeom prst="rect"/>
          <a:solidFill>
            <a:schemeClr val="tx1"/>
          </a:solidFill>
          <a:ln>
            <a:noFill/>
          </a:ln>
          <a:effectLst/>
        </p:spPr>
        <p:txBody>
          <a:bodyPr anchor="ctr" wrap="none"/>
          <a:p>
            <a:pPr algn="ctr">
              <a:spcBef>
                <a:spcPct val="20000"/>
              </a:spcBef>
              <a:spcAft>
                <a:spcPct val="75000"/>
              </a:spcAft>
            </a:pPr>
            <a:endParaRPr sz="2400" lang="en-US">
              <a:solidFill>
                <a:schemeClr val="tx2"/>
              </a:solidFill>
            </a:endParaRPr>
          </a:p>
        </p:txBody>
      </p:sp>
      <p:sp>
        <p:nvSpPr>
          <p:cNvPr id="1048578" name="Rectangle 4"/>
          <p:cNvSpPr>
            <a:spLocks noGrp="1" noChangeArrowheads="1"/>
          </p:cNvSpPr>
          <p:nvPr>
            <p:ph type="body" idx="1"/>
          </p:nvPr>
        </p:nvSpPr>
        <p:spPr bwMode="auto">
          <a:xfrm>
            <a:off x="350838" y="914400"/>
            <a:ext cx="8431212" cy="5029200"/>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48579" name="Rectangle 5"/>
          <p:cNvSpPr>
            <a:spLocks noGrp="1" noChangeArrowheads="1"/>
          </p:cNvSpPr>
          <p:nvPr>
            <p:ph type="title"/>
          </p:nvPr>
        </p:nvSpPr>
        <p:spPr bwMode="auto">
          <a:xfrm>
            <a:off x="214313" y="73025"/>
            <a:ext cx="8229600" cy="609600"/>
          </a:xfrm>
          <a:prstGeom prst="rect"/>
          <a:noFill/>
          <a:ln>
            <a:noFill/>
          </a:ln>
          <a:effectLst/>
        </p:spPr>
        <p:txBody>
          <a:bodyPr anchor="ctr" anchorCtr="0" bIns="45720" compatLnSpc="1" lIns="91440" numCol="1" rIns="91440" tIns="45720" vert="horz" wrap="square">
            <a:prstTxWarp prst="textNoShape"/>
          </a:bodyPr>
          <a:p>
            <a:pPr lvl="0"/>
            <a:r>
              <a:rPr lang="en-US" smtClean="0"/>
              <a:t>Click to edit Master title style</a:t>
            </a:r>
            <a:endParaRPr lang="en-US" smtClean="0"/>
          </a:p>
        </p:txBody>
      </p:sp>
      <p:sp>
        <p:nvSpPr>
          <p:cNvPr id="1048580" name="Rectangle 6"/>
          <p:cNvSpPr>
            <a:spLocks noGrp="1" noChangeArrowheads="1"/>
          </p:cNvSpPr>
          <p:nvPr>
            <p:ph type="dt" sz="half" idx="2"/>
          </p:nvPr>
        </p:nvSpPr>
        <p:spPr bwMode="auto">
          <a:xfrm>
            <a:off x="457200" y="6200775"/>
            <a:ext cx="2133600" cy="476250"/>
          </a:xfrm>
          <a:prstGeom prst="rect"/>
          <a:noFill/>
          <a:ln>
            <a:noFill/>
          </a:ln>
          <a:effectLst/>
        </p:spPr>
        <p:txBody>
          <a:bodyPr anchor="b" anchorCtr="1" bIns="45720" compatLnSpc="1" lIns="91440" numCol="1" rIns="91440" tIns="45720" vert="horz" wrap="square">
            <a:prstTxWarp prst="textNoShape"/>
          </a:bodyPr>
          <a:lstStyle>
            <a:lvl1pPr>
              <a:defRPr sz="1600">
                <a:solidFill>
                  <a:srgbClr val="005AB4"/>
                </a:solidFill>
              </a:defRPr>
            </a:lvl1pPr>
          </a:lstStyle>
          <a:p>
            <a:endParaRPr lang="en-US"/>
          </a:p>
        </p:txBody>
      </p:sp>
      <p:sp>
        <p:nvSpPr>
          <p:cNvPr id="1048581" name="Rectangle 7"/>
          <p:cNvSpPr>
            <a:spLocks noGrp="1" noChangeArrowheads="1"/>
          </p:cNvSpPr>
          <p:nvPr>
            <p:ph type="ftr" sz="quarter" idx="3"/>
          </p:nvPr>
        </p:nvSpPr>
        <p:spPr bwMode="auto">
          <a:xfrm>
            <a:off x="2851150" y="6343650"/>
            <a:ext cx="3454400" cy="476250"/>
          </a:xfrm>
          <a:prstGeom prst="rect"/>
          <a:noFill/>
          <a:ln>
            <a:noFill/>
          </a:ln>
          <a:effectLst/>
        </p:spPr>
        <p:txBody>
          <a:bodyPr anchor="b" anchorCtr="1" bIns="45720" compatLnSpc="1" lIns="91440" numCol="1" rIns="91440" tIns="45720" vert="horz" wrap="square">
            <a:prstTxWarp prst="textNoShape"/>
          </a:bodyPr>
          <a:lstStyle>
            <a:lvl1pPr algn="ctr">
              <a:defRPr sz="1600">
                <a:solidFill>
                  <a:srgbClr val="005AB4"/>
                </a:solidFill>
              </a:defRPr>
            </a:lvl1pPr>
          </a:lstStyle>
          <a:p>
            <a:r>
              <a:rPr lang="en-US"/>
              <a:t>Hear and see your contacts with Office Communicator</a:t>
            </a:r>
          </a:p>
        </p:txBody>
      </p:sp>
      <p:sp>
        <p:nvSpPr>
          <p:cNvPr id="1048582" name="Rectangle 8"/>
          <p:cNvSpPr>
            <a:spLocks noGrp="1" noChangeArrowheads="1"/>
          </p:cNvSpPr>
          <p:nvPr>
            <p:ph type="sldNum" sz="quarter" idx="4"/>
          </p:nvPr>
        </p:nvSpPr>
        <p:spPr bwMode="auto">
          <a:xfrm>
            <a:off x="6553200" y="6200775"/>
            <a:ext cx="2133600" cy="476250"/>
          </a:xfrm>
          <a:prstGeom prst="rect"/>
          <a:noFill/>
          <a:ln>
            <a:noFill/>
          </a:ln>
          <a:effectLst/>
        </p:spPr>
        <p:txBody>
          <a:bodyPr anchor="b" anchorCtr="1" bIns="45720" compatLnSpc="1" lIns="91440" numCol="1" rIns="91440" tIns="45720" vert="horz" wrap="square">
            <a:prstTxWarp prst="textNoShape"/>
          </a:bodyPr>
          <a:lstStyle>
            <a:lvl1pPr algn="r">
              <a:defRPr sz="1600">
                <a:solidFill>
                  <a:srgbClr val="005AB4"/>
                </a:solidFill>
              </a:defRPr>
            </a:lvl1pPr>
          </a:lstStyle>
          <a:p>
            <a:fld id="{4E5DAD7D-78B2-43A6-B7F4-43A499108CDF}" type="slidenum">
              <a:rPr lang="en-US"/>
              <a:t>‹#›</a:t>
            </a:fld>
            <a:endParaRPr lang="en-US"/>
          </a:p>
        </p:txBody>
      </p:sp>
    </p:spTree>
  </p:cSld>
  <p:clrMap accent1="accent1" accent2="accent2" accent3="accent3" accent4="accent4" accent5="accent5" accent6="accent6" bg1="dk2" bg2="dk1" tx1="lt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wipe dir="d"/>
  </p:transition>
  <p:hf dt="0" ftr="1" hdr="0" sldNum="0"/>
  <p:txStyles>
    <p:titleStyle>
      <a:lvl1pPr algn="l" eaLnBrk="1" fontAlgn="base" hangingPunct="1" rtl="0">
        <a:spcBef>
          <a:spcPct val="0"/>
        </a:spcBef>
        <a:spcAft>
          <a:spcPct val="0"/>
        </a:spcAft>
        <a:defRPr sz="3200">
          <a:solidFill>
            <a:srgbClr val="005AB4"/>
          </a:solidFill>
          <a:latin typeface="+mj-lt"/>
          <a:ea typeface="+mj-ea"/>
          <a:cs typeface="+mj-cs"/>
        </a:defRPr>
      </a:lvl1pPr>
      <a:lvl2pPr algn="l" eaLnBrk="1" fontAlgn="base" hangingPunct="1" rtl="0">
        <a:spcBef>
          <a:spcPct val="0"/>
        </a:spcBef>
        <a:spcAft>
          <a:spcPct val="0"/>
        </a:spcAft>
        <a:defRPr sz="3200">
          <a:solidFill>
            <a:srgbClr val="005AB4"/>
          </a:solidFill>
          <a:latin typeface="Arial" charset="0"/>
        </a:defRPr>
      </a:lvl2pPr>
      <a:lvl3pPr algn="l" eaLnBrk="1" fontAlgn="base" hangingPunct="1" rtl="0">
        <a:spcBef>
          <a:spcPct val="0"/>
        </a:spcBef>
        <a:spcAft>
          <a:spcPct val="0"/>
        </a:spcAft>
        <a:defRPr sz="3200">
          <a:solidFill>
            <a:srgbClr val="005AB4"/>
          </a:solidFill>
          <a:latin typeface="Arial" charset="0"/>
        </a:defRPr>
      </a:lvl3pPr>
      <a:lvl4pPr algn="l" eaLnBrk="1" fontAlgn="base" hangingPunct="1" rtl="0">
        <a:spcBef>
          <a:spcPct val="0"/>
        </a:spcBef>
        <a:spcAft>
          <a:spcPct val="0"/>
        </a:spcAft>
        <a:defRPr sz="3200">
          <a:solidFill>
            <a:srgbClr val="005AB4"/>
          </a:solidFill>
          <a:latin typeface="Arial" charset="0"/>
        </a:defRPr>
      </a:lvl4pPr>
      <a:lvl5pPr algn="l" eaLnBrk="1" fontAlgn="base" hangingPunct="1" rtl="0">
        <a:spcBef>
          <a:spcPct val="0"/>
        </a:spcBef>
        <a:spcAft>
          <a:spcPct val="0"/>
        </a:spcAft>
        <a:defRPr sz="3200">
          <a:solidFill>
            <a:srgbClr val="005AB4"/>
          </a:solidFill>
          <a:latin typeface="Arial" charset="0"/>
        </a:defRPr>
      </a:lvl5pPr>
      <a:lvl6pPr algn="l" eaLnBrk="1" fontAlgn="base" hangingPunct="1" marL="457200" rtl="0">
        <a:spcBef>
          <a:spcPct val="0"/>
        </a:spcBef>
        <a:spcAft>
          <a:spcPct val="0"/>
        </a:spcAft>
        <a:defRPr sz="3200">
          <a:solidFill>
            <a:srgbClr val="005AB4"/>
          </a:solidFill>
          <a:latin typeface="Arial" charset="0"/>
        </a:defRPr>
      </a:lvl6pPr>
      <a:lvl7pPr algn="l" eaLnBrk="1" fontAlgn="base" hangingPunct="1" marL="914400" rtl="0">
        <a:spcBef>
          <a:spcPct val="0"/>
        </a:spcBef>
        <a:spcAft>
          <a:spcPct val="0"/>
        </a:spcAft>
        <a:defRPr sz="3200">
          <a:solidFill>
            <a:srgbClr val="005AB4"/>
          </a:solidFill>
          <a:latin typeface="Arial" charset="0"/>
        </a:defRPr>
      </a:lvl7pPr>
      <a:lvl8pPr algn="l" eaLnBrk="1" fontAlgn="base" hangingPunct="1" marL="1371600" rtl="0">
        <a:spcBef>
          <a:spcPct val="0"/>
        </a:spcBef>
        <a:spcAft>
          <a:spcPct val="0"/>
        </a:spcAft>
        <a:defRPr sz="3200">
          <a:solidFill>
            <a:srgbClr val="005AB4"/>
          </a:solidFill>
          <a:latin typeface="Arial" charset="0"/>
        </a:defRPr>
      </a:lvl8pPr>
      <a:lvl9pPr algn="l" eaLnBrk="1" fontAlgn="base" hangingPunct="1" marL="1828800" rtl="0">
        <a:spcBef>
          <a:spcPct val="0"/>
        </a:spcBef>
        <a:spcAft>
          <a:spcPct val="0"/>
        </a:spcAft>
        <a:defRPr sz="3200">
          <a:solidFill>
            <a:srgbClr val="005AB4"/>
          </a:solidFill>
          <a:latin typeface="Arial" charset="0"/>
        </a:defRPr>
      </a:lvl9pPr>
    </p:titleStyle>
    <p:bodyStyle>
      <a:lvl1pPr algn="l" eaLnBrk="1" fontAlgn="base" hangingPunct="1" indent="-342900" marL="342900" rtl="0">
        <a:spcBef>
          <a:spcPct val="20000"/>
        </a:spcBef>
        <a:spcAft>
          <a:spcPct val="0"/>
        </a:spcAft>
        <a:defRPr sz="2000">
          <a:solidFill>
            <a:schemeClr val="tx1"/>
          </a:solidFill>
          <a:latin typeface="+mn-lt"/>
          <a:ea typeface="+mn-ea"/>
          <a:cs typeface="+mn-cs"/>
        </a:defRPr>
      </a:lvl1pPr>
      <a:lvl2pPr algn="l" eaLnBrk="1" fontAlgn="base" hangingPunct="1" indent="-285750" marL="742950" rtl="0">
        <a:spcBef>
          <a:spcPct val="20000"/>
        </a:spcBef>
        <a:spcAft>
          <a:spcPct val="0"/>
        </a:spcAft>
        <a:defRPr sz="2000">
          <a:solidFill>
            <a:schemeClr val="tx1"/>
          </a:solidFill>
          <a:latin typeface="+mn-lt"/>
        </a:defRPr>
      </a:lvl2pPr>
      <a:lvl3pPr algn="l" eaLnBrk="1" fontAlgn="base" hangingPunct="1" indent="-228600" marL="1143000" rtl="0">
        <a:spcBef>
          <a:spcPct val="20000"/>
        </a:spcBef>
        <a:spcAft>
          <a:spcPct val="0"/>
        </a:spcAft>
        <a:defRPr>
          <a:solidFill>
            <a:schemeClr val="tx1"/>
          </a:solidFill>
          <a:latin typeface="+mn-lt"/>
        </a:defRPr>
      </a:lvl3pPr>
      <a:lvl4pPr algn="l" eaLnBrk="1" fontAlgn="base" hangingPunct="1" indent="-228600" marL="1600200" rtl="0">
        <a:spcBef>
          <a:spcPct val="20000"/>
        </a:spcBef>
        <a:spcAft>
          <a:spcPct val="0"/>
        </a:spcAft>
        <a:defRPr sz="1600">
          <a:solidFill>
            <a:schemeClr val="tx1"/>
          </a:solidFill>
          <a:latin typeface="+mn-lt"/>
        </a:defRPr>
      </a:lvl4pPr>
      <a:lvl5pPr algn="l" eaLnBrk="1" fontAlgn="base" hangingPunct="1" indent="-228600" marL="2057400" rtl="0">
        <a:spcBef>
          <a:spcPct val="20000"/>
        </a:spcBef>
        <a:spcAft>
          <a:spcPct val="0"/>
        </a:spcAft>
        <a:defRPr sz="1400">
          <a:solidFill>
            <a:schemeClr val="tx1"/>
          </a:solidFill>
          <a:latin typeface="+mn-lt"/>
        </a:defRPr>
      </a:lvl5pPr>
      <a:lvl6pPr algn="l" eaLnBrk="1" fontAlgn="base" hangingPunct="1" indent="-228600" marL="2514600" rtl="0">
        <a:spcBef>
          <a:spcPct val="20000"/>
        </a:spcBef>
        <a:spcAft>
          <a:spcPct val="0"/>
        </a:spcAft>
        <a:defRPr sz="1400">
          <a:solidFill>
            <a:schemeClr val="tx1"/>
          </a:solidFill>
          <a:latin typeface="+mn-lt"/>
        </a:defRPr>
      </a:lvl6pPr>
      <a:lvl7pPr algn="l" eaLnBrk="1" fontAlgn="base" hangingPunct="1" indent="-228600" marL="2971800" rtl="0">
        <a:spcBef>
          <a:spcPct val="20000"/>
        </a:spcBef>
        <a:spcAft>
          <a:spcPct val="0"/>
        </a:spcAft>
        <a:defRPr sz="1400">
          <a:solidFill>
            <a:schemeClr val="tx1"/>
          </a:solidFill>
          <a:latin typeface="+mn-lt"/>
        </a:defRPr>
      </a:lvl7pPr>
      <a:lvl8pPr algn="l" eaLnBrk="1" fontAlgn="base" hangingPunct="1" indent="-228600" marL="3429000" rtl="0">
        <a:spcBef>
          <a:spcPct val="20000"/>
        </a:spcBef>
        <a:spcAft>
          <a:spcPct val="0"/>
        </a:spcAft>
        <a:defRPr sz="1400">
          <a:solidFill>
            <a:schemeClr val="tx1"/>
          </a:solidFill>
          <a:latin typeface="+mn-lt"/>
        </a:defRPr>
      </a:lvl8pPr>
      <a:lvl9pPr algn="l" eaLnBrk="1" fontAlgn="base" hangingPunct="1" indent="-228600" marL="3886200" rtl="0">
        <a:spcBef>
          <a:spcPct val="20000"/>
        </a:spcBef>
        <a:spcAft>
          <a:spcPct val="0"/>
        </a:spcAft>
        <a:defRPr sz="14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1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27" name=""/>
        <p:cNvGrpSpPr/>
        <p:nvPr/>
      </p:nvGrpSpPr>
      <p:grpSpPr>
        <a:xfrm>
          <a:off x="0" y="0"/>
          <a:ext cx="0" cy="0"/>
          <a:chOff x="0" y="0"/>
          <a:chExt cx="0" cy="0"/>
        </a:xfrm>
      </p:grpSpPr>
      <p:sp>
        <p:nvSpPr>
          <p:cNvPr id="1048588" name="Rectangle 2"/>
          <p:cNvSpPr>
            <a:spLocks noGrp="1" noChangeArrowheads="1"/>
          </p:cNvSpPr>
          <p:nvPr>
            <p:ph type="ctrTitle"/>
          </p:nvPr>
        </p:nvSpPr>
        <p:spPr>
          <a:xfrm>
            <a:off x="1112838" y="2219325"/>
            <a:ext cx="6919912" cy="1470025"/>
          </a:xfrm>
        </p:spPr>
        <p:txBody>
          <a:bodyPr/>
          <a:p>
            <a:r>
              <a:rPr dirty="0" lang="en-US" smtClean="0">
                <a:cs typeface="Tahoma" pitchFamily="34" charset="0"/>
              </a:rPr>
              <a:t>Paid Leave in 2020 Elections</a:t>
            </a:r>
            <a:endParaRPr dirty="0" lang="en-US">
              <a:cs typeface="Tahoma" pitchFamily="34" charset="0"/>
            </a:endParaRPr>
          </a:p>
        </p:txBody>
      </p:sp>
      <p:sp>
        <p:nvSpPr>
          <p:cNvPr id="1048589" name="Rectangle 3"/>
          <p:cNvSpPr>
            <a:spLocks noGrp="1" noChangeArrowheads="1"/>
          </p:cNvSpPr>
          <p:nvPr>
            <p:ph type="subTitle" idx="1"/>
          </p:nvPr>
        </p:nvSpPr>
        <p:spPr>
          <a:xfrm>
            <a:off x="1371600" y="4291013"/>
            <a:ext cx="6400800" cy="1030287"/>
          </a:xfrm>
        </p:spPr>
        <p:txBody>
          <a:bodyPr/>
          <a:p>
            <a:r>
              <a:rPr b="1" dirty="0" lang="en-US" smtClean="0"/>
              <a:t>Student’s Name </a:t>
            </a:r>
          </a:p>
          <a:p>
            <a:r>
              <a:rPr b="1" dirty="0" lang="en-US" smtClean="0"/>
              <a:t>Institution </a:t>
            </a:r>
            <a:endParaRPr b="1" dirty="0" lang="en-US"/>
          </a:p>
        </p:txBody>
      </p:sp>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cond evt="onBegin" delay="0">
                          <p:tn val="2"/>
                        </p:cond>
                      </p:stCondLst>
                      <p:childTnLst>
                        <p:par>
                          <p:cTn fill="hold" id="4" nodeType="afterGroup">
                            <p:stCondLst>
                              <p:cond delay="0"/>
                            </p:stCondLst>
                            <p:childTnLst>
                              <p:par>
                                <p:cTn fill="hold" grpId="0" id="5" nodeType="afterEffect" presetClass="entr" presetID="12" presetSubtype="1">
                                  <p:stCondLst>
                                    <p:cond delay="1000"/>
                                  </p:stCondLst>
                                  <p:childTnLst>
                                    <p:set>
                                      <p:cBhvr>
                                        <p:cTn dur="1" fill="hold" id="6">
                                          <p:stCondLst>
                                            <p:cond delay="0"/>
                                          </p:stCondLst>
                                        </p:cTn>
                                        <p:tgtEl>
                                          <p:spTgt spid="1048588"/>
                                        </p:tgtEl>
                                        <p:attrNameLst>
                                          <p:attrName>style.visibility</p:attrName>
                                        </p:attrNameLst>
                                      </p:cBhvr>
                                      <p:to>
                                        <p:strVal val="visible"/>
                                      </p:to>
                                    </p:set>
                                    <p:animEffect transition="in" filter="slide(fromTop)">
                                      <p:cBhvr>
                                        <p:cTn dur="500" id="7"/>
                                        <p:tgtEl>
                                          <p:spTgt spid="1048588"/>
                                        </p:tgtEl>
                                      </p:cBhvr>
                                    </p:animEffect>
                                  </p:childTnLst>
                                </p:cTn>
                              </p:par>
                            </p:childTnLst>
                          </p:cTn>
                        </p:par>
                        <p:par>
                          <p:cTn fill="hold" id="8" nodeType="afterGroup">
                            <p:stCondLst>
                              <p:cond delay="1500"/>
                            </p:stCondLst>
                            <p:childTnLst>
                              <p:par>
                                <p:cTn fill="hold" grpId="0" id="9" nodeType="afterEffect" presetClass="entr" presetID="12" presetSubtype="4">
                                  <p:stCondLst>
                                    <p:cond delay="1000"/>
                                  </p:stCondLst>
                                  <p:childTnLst>
                                    <p:set>
                                      <p:cBhvr>
                                        <p:cTn dur="1" fill="hold" id="10">
                                          <p:stCondLst>
                                            <p:cond delay="0"/>
                                          </p:stCondLst>
                                        </p:cTn>
                                        <p:tgtEl>
                                          <p:spTgt spid="1048589">
                                            <p:txEl>
                                              <p:pRg st="0" end="0"/>
                                            </p:txEl>
                                          </p:spTgt>
                                        </p:tgtEl>
                                        <p:attrNameLst>
                                          <p:attrName>style.visibility</p:attrName>
                                        </p:attrNameLst>
                                      </p:cBhvr>
                                      <p:to>
                                        <p:strVal val="visible"/>
                                      </p:to>
                                    </p:set>
                                    <p:animEffect transition="in" filter="slide(fromBottom)">
                                      <p:cBhvr>
                                        <p:cTn dur="500" id="11"/>
                                        <p:tgtEl>
                                          <p:spTgt spid="1048589">
                                            <p:txEl>
                                              <p:pRg st="0" end="0"/>
                                            </p:txEl>
                                          </p:spTgt>
                                        </p:tgtEl>
                                      </p:cBhvr>
                                    </p:animEffect>
                                  </p:childTnLst>
                                </p:cTn>
                              </p:par>
                            </p:childTnLst>
                          </p:cTn>
                        </p:par>
                        <p:par>
                          <p:cTn fill="hold" id="12">
                            <p:stCondLst>
                              <p:cond delay="3000"/>
                            </p:stCondLst>
                            <p:childTnLst>
                              <p:par>
                                <p:cTn fill="hold" grpId="0" id="13" nodeType="afterEffect" presetClass="entr" presetID="12" presetSubtype="4">
                                  <p:stCondLst>
                                    <p:cond delay="2000"/>
                                  </p:stCondLst>
                                  <p:childTnLst>
                                    <p:set>
                                      <p:cBhvr>
                                        <p:cTn dur="1" fill="hold" id="14">
                                          <p:stCondLst>
                                            <p:cond delay="0"/>
                                          </p:stCondLst>
                                        </p:cTn>
                                        <p:tgtEl>
                                          <p:spTgt spid="1048589">
                                            <p:txEl>
                                              <p:pRg st="1" end="1"/>
                                            </p:txEl>
                                          </p:spTgt>
                                        </p:tgtEl>
                                        <p:attrNameLst>
                                          <p:attrName>style.visibility</p:attrName>
                                        </p:attrNameLst>
                                      </p:cBhvr>
                                      <p:to>
                                        <p:strVal val="visible"/>
                                      </p:to>
                                    </p:set>
                                    <p:animEffect transition="in" filter="slide(fromBottom)">
                                      <p:cBhvr>
                                        <p:cTn dur="500" id="15"/>
                                        <p:tgtEl>
                                          <p:spTgt spid="104858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8" grpId="0" autoUpdateAnimBg="0"/>
      <p:bldP spid="1048589" grpId="0" build="p" autoUpdateAnimBg="0" advAuto="100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32" name=""/>
        <p:cNvGrpSpPr/>
        <p:nvPr/>
      </p:nvGrpSpPr>
      <p:grpSpPr>
        <a:xfrm>
          <a:off x="0" y="0"/>
          <a:ext cx="0" cy="0"/>
          <a:chOff x="0" y="0"/>
          <a:chExt cx="0" cy="0"/>
        </a:xfrm>
      </p:grpSpPr>
      <p:sp>
        <p:nvSpPr>
          <p:cNvPr id="1048598" name="Footer Placeholder 4"/>
          <p:cNvSpPr>
            <a:spLocks noGrp="1"/>
          </p:cNvSpPr>
          <p:nvPr>
            <p:ph type="ftr" sz="quarter" idx="11"/>
          </p:nvPr>
        </p:nvSpPr>
        <p:spPr/>
        <p:txBody>
          <a:bodyPr/>
          <a:p>
            <a:endParaRPr dirty="0" lang="en-US"/>
          </a:p>
        </p:txBody>
      </p:sp>
      <p:sp>
        <p:nvSpPr>
          <p:cNvPr id="1048599" name="Rectangle 2"/>
          <p:cNvSpPr>
            <a:spLocks noGrp="1" noChangeArrowheads="1"/>
          </p:cNvSpPr>
          <p:nvPr>
            <p:ph type="title"/>
          </p:nvPr>
        </p:nvSpPr>
        <p:spPr/>
        <p:txBody>
          <a:bodyPr/>
          <a:p>
            <a:r>
              <a:rPr dirty="0" lang="en-US" smtClean="0"/>
              <a:t>Contents </a:t>
            </a:r>
            <a:endParaRPr dirty="0" lang="en-US"/>
          </a:p>
        </p:txBody>
      </p:sp>
      <p:sp>
        <p:nvSpPr>
          <p:cNvPr id="1048600" name="Rectangle 3"/>
          <p:cNvSpPr>
            <a:spLocks noGrp="1" noChangeArrowheads="1"/>
          </p:cNvSpPr>
          <p:nvPr>
            <p:ph type="body" idx="1"/>
          </p:nvPr>
        </p:nvSpPr>
        <p:spPr>
          <a:xfrm>
            <a:off x="228600" y="828675"/>
            <a:ext cx="8431213" cy="3949700"/>
          </a:xfrm>
          <a:noFill/>
        </p:spPr>
        <p:txBody>
          <a:bodyPr/>
          <a:p>
            <a:pPr indent="-276225" marL="276225">
              <a:spcAft>
                <a:spcPct val="55000"/>
              </a:spcAft>
              <a:buClr>
                <a:srgbClr val="FF9900"/>
              </a:buClr>
              <a:buFontTx/>
              <a:buChar char="•"/>
            </a:pPr>
            <a:r>
              <a:rPr b="1" dirty="0" sz="2600" lang="en-US"/>
              <a:t>Overview: </a:t>
            </a:r>
            <a:r>
              <a:rPr b="1" dirty="0" sz="2600" lang="en-US" smtClean="0"/>
              <a:t>Insight on labor movement </a:t>
            </a:r>
            <a:endParaRPr b="1" dirty="0" sz="2600" lang="en-US"/>
          </a:p>
          <a:p>
            <a:pPr indent="-276225" marL="276225">
              <a:spcAft>
                <a:spcPct val="55000"/>
              </a:spcAft>
              <a:buClr>
                <a:srgbClr val="FF9900"/>
              </a:buClr>
              <a:buFontTx/>
              <a:buChar char="•"/>
            </a:pPr>
            <a:r>
              <a:rPr b="1" dirty="0" sz="2600" lang="en-US" smtClean="0"/>
              <a:t>2020 Elections: Candidates </a:t>
            </a:r>
            <a:endParaRPr b="1" dirty="0" sz="2600" lang="en-US"/>
          </a:p>
          <a:p>
            <a:pPr indent="-276225" marL="276225">
              <a:spcAft>
                <a:spcPct val="55000"/>
              </a:spcAft>
              <a:buClr>
                <a:srgbClr val="FF9900"/>
              </a:buClr>
              <a:buFontTx/>
              <a:buChar char="•"/>
            </a:pPr>
            <a:r>
              <a:rPr b="1" dirty="0" sz="2600" lang="en-US" smtClean="0"/>
              <a:t>2020 Elections: Candidates proposals on paid leave</a:t>
            </a:r>
            <a:endParaRPr b="1" dirty="0" sz="2600" lang="en-US"/>
          </a:p>
          <a:p>
            <a:pPr indent="-276225" marL="276225">
              <a:spcAft>
                <a:spcPct val="55000"/>
              </a:spcAft>
              <a:buClr>
                <a:srgbClr val="FF9900"/>
              </a:buClr>
              <a:buFontTx/>
              <a:buChar char="•"/>
            </a:pPr>
            <a:r>
              <a:rPr b="1" dirty="0" sz="2600" lang="en-US" smtClean="0"/>
              <a:t>Effects of policies: Employees</a:t>
            </a:r>
          </a:p>
          <a:p>
            <a:pPr indent="-276225" marL="276225">
              <a:spcAft>
                <a:spcPct val="55000"/>
              </a:spcAft>
              <a:buClr>
                <a:srgbClr val="FF9900"/>
              </a:buClr>
              <a:buFontTx/>
              <a:buChar char="•"/>
            </a:pPr>
            <a:r>
              <a:rPr b="1" dirty="0" sz="2600" lang="en-US" smtClean="0"/>
              <a:t>Paid leave: Opinion of Americans</a:t>
            </a:r>
          </a:p>
          <a:p>
            <a:pPr indent="-276225" marL="276225">
              <a:spcAft>
                <a:spcPct val="55000"/>
              </a:spcAft>
              <a:buClr>
                <a:srgbClr val="FF9900"/>
              </a:buClr>
              <a:buFontTx/>
              <a:buChar char="•"/>
            </a:pPr>
            <a:r>
              <a:rPr b="1" dirty="0" sz="2600" lang="en-US" smtClean="0"/>
              <a:t>Current Legislations</a:t>
            </a:r>
          </a:p>
          <a:p>
            <a:pPr indent="-276225" marL="276225">
              <a:spcAft>
                <a:spcPct val="55000"/>
              </a:spcAft>
              <a:buClr>
                <a:srgbClr val="FF9900"/>
              </a:buClr>
              <a:buFontTx/>
              <a:buChar char="•"/>
            </a:pPr>
            <a:r>
              <a:rPr b="1" dirty="0" sz="2600" lang="en-US" smtClean="0"/>
              <a:t>State Action: States’ laws </a:t>
            </a:r>
            <a:endParaRPr b="1" dirty="0" sz="2600" lang="en-US"/>
          </a:p>
        </p:txBody>
      </p:sp>
      <p:sp>
        <p:nvSpPr>
          <p:cNvPr id="1048601" name="Rectangle 4"/>
          <p:cNvSpPr>
            <a:spLocks noChangeArrowheads="1"/>
          </p:cNvSpPr>
          <p:nvPr/>
        </p:nvSpPr>
        <p:spPr bwMode="auto">
          <a:xfrm>
            <a:off x="80963" y="5143500"/>
            <a:ext cx="7761287" cy="873125"/>
          </a:xfrm>
          <a:prstGeom prst="rect"/>
          <a:noFill/>
          <a:ln>
            <a:noFill/>
          </a:ln>
          <a:effectLst/>
        </p:spPr>
        <p:txBody>
          <a:bodyPr anchorCtr="1"/>
          <a:p>
            <a:pPr>
              <a:spcBef>
                <a:spcPct val="20000"/>
              </a:spcBef>
            </a:pPr>
            <a:endParaRPr dirty="0" sz="2400" lang="en-US"/>
          </a:p>
        </p:txBody>
      </p:sp>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00">
                                            <p:txEl>
                                              <p:pRg st="0" end="0"/>
                                            </p:txEl>
                                          </p:spTgt>
                                        </p:tgtEl>
                                        <p:attrNameLst>
                                          <p:attrName>style.visibility</p:attrName>
                                        </p:attrNameLst>
                                      </p:cBhvr>
                                      <p:to>
                                        <p:strVal val="visible"/>
                                      </p:to>
                                    </p:set>
                                    <p:animEffect transition="in" filter="slide(fromTop)">
                                      <p:cBhvr>
                                        <p:cTn dur="500" id="7"/>
                                        <p:tgtEl>
                                          <p:spTgt spid="1048600">
                                            <p:txEl>
                                              <p:pRg st="0" end="0"/>
                                            </p:txEl>
                                          </p:spTgt>
                                        </p:tgtEl>
                                      </p:cBhvr>
                                    </p:animEffect>
                                  </p:childTnLst>
                                </p:cTn>
                              </p:par>
                            </p:childTnLst>
                          </p:cTn>
                        </p:par>
                      </p:childTnLst>
                    </p:cTn>
                  </p:par>
                  <p:par>
                    <p:cTn fill="hold" id="8" nodeType="clickPar">
                      <p:stCondLst>
                        <p:cond delay="indefinite"/>
                      </p:stCondLst>
                      <p:childTnLst>
                        <p:par>
                          <p:cTn fill="hold" id="9" nodeType="withGroup">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00">
                                            <p:txEl>
                                              <p:pRg st="1" end="1"/>
                                            </p:txEl>
                                          </p:spTgt>
                                        </p:tgtEl>
                                        <p:attrNameLst>
                                          <p:attrName>style.visibility</p:attrName>
                                        </p:attrNameLst>
                                      </p:cBhvr>
                                      <p:to>
                                        <p:strVal val="visible"/>
                                      </p:to>
                                    </p:set>
                                    <p:animEffect transition="in" filter="slide(fromTop)">
                                      <p:cBhvr>
                                        <p:cTn dur="500" id="12"/>
                                        <p:tgtEl>
                                          <p:spTgt spid="1048600">
                                            <p:txEl>
                                              <p:pRg st="1" end="1"/>
                                            </p:txEl>
                                          </p:spTgt>
                                        </p:tgtEl>
                                      </p:cBhvr>
                                    </p:animEffect>
                                  </p:childTnLst>
                                </p:cTn>
                              </p:par>
                            </p:childTnLst>
                          </p:cTn>
                        </p:par>
                      </p:childTnLst>
                    </p:cTn>
                  </p:par>
                  <p:par>
                    <p:cTn fill="hold" id="13" nodeType="clickPar">
                      <p:stCondLst>
                        <p:cond delay="indefinite"/>
                      </p:stCondLst>
                      <p:childTnLst>
                        <p:par>
                          <p:cTn fill="hold" id="14" nodeType="withGroup">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00">
                                            <p:txEl>
                                              <p:pRg st="2" end="2"/>
                                            </p:txEl>
                                          </p:spTgt>
                                        </p:tgtEl>
                                        <p:attrNameLst>
                                          <p:attrName>style.visibility</p:attrName>
                                        </p:attrNameLst>
                                      </p:cBhvr>
                                      <p:to>
                                        <p:strVal val="visible"/>
                                      </p:to>
                                    </p:set>
                                    <p:animEffect transition="in" filter="slide(fromTop)">
                                      <p:cBhvr>
                                        <p:cTn dur="500" id="17"/>
                                        <p:tgtEl>
                                          <p:spTgt spid="1048600">
                                            <p:txEl>
                                              <p:pRg st="2" end="2"/>
                                            </p:txEl>
                                          </p:spTgt>
                                        </p:tgtEl>
                                      </p:cBhvr>
                                    </p:animEffect>
                                  </p:childTnLst>
                                </p:cTn>
                              </p:par>
                            </p:childTnLst>
                          </p:cTn>
                        </p:par>
                      </p:childTnLst>
                    </p:cTn>
                  </p:par>
                  <p:par>
                    <p:cTn fill="hold" id="18" nodeType="clickPar">
                      <p:stCondLst>
                        <p:cond delay="indefinite"/>
                      </p:stCondLst>
                      <p:childTnLst>
                        <p:par>
                          <p:cTn fill="hold" id="19" nodeType="withGroup">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00">
                                            <p:txEl>
                                              <p:pRg st="3" end="3"/>
                                            </p:txEl>
                                          </p:spTgt>
                                        </p:tgtEl>
                                        <p:attrNameLst>
                                          <p:attrName>style.visibility</p:attrName>
                                        </p:attrNameLst>
                                      </p:cBhvr>
                                      <p:to>
                                        <p:strVal val="visible"/>
                                      </p:to>
                                    </p:set>
                                    <p:animEffect transition="in" filter="slide(fromTop)">
                                      <p:cBhvr>
                                        <p:cTn dur="500" id="22"/>
                                        <p:tgtEl>
                                          <p:spTgt spid="1048600">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2" presetSubtype="1">
                                  <p:stCondLst>
                                    <p:cond delay="0"/>
                                  </p:stCondLst>
                                  <p:childTnLst>
                                    <p:set>
                                      <p:cBhvr>
                                        <p:cTn dur="1" fill="hold" id="26">
                                          <p:stCondLst>
                                            <p:cond delay="0"/>
                                          </p:stCondLst>
                                        </p:cTn>
                                        <p:tgtEl>
                                          <p:spTgt spid="1048600">
                                            <p:txEl>
                                              <p:pRg st="4" end="4"/>
                                            </p:txEl>
                                          </p:spTgt>
                                        </p:tgtEl>
                                        <p:attrNameLst>
                                          <p:attrName>style.visibility</p:attrName>
                                        </p:attrNameLst>
                                      </p:cBhvr>
                                      <p:to>
                                        <p:strVal val="visible"/>
                                      </p:to>
                                    </p:set>
                                    <p:animEffect transition="in" filter="slide(fromTop)">
                                      <p:cBhvr>
                                        <p:cTn dur="500" id="27"/>
                                        <p:tgtEl>
                                          <p:spTgt spid="1048600">
                                            <p:txEl>
                                              <p:pRg st="4" end="4"/>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2" presetSubtype="1">
                                  <p:stCondLst>
                                    <p:cond delay="0"/>
                                  </p:stCondLst>
                                  <p:childTnLst>
                                    <p:set>
                                      <p:cBhvr>
                                        <p:cTn dur="1" fill="hold" id="31">
                                          <p:stCondLst>
                                            <p:cond delay="0"/>
                                          </p:stCondLst>
                                        </p:cTn>
                                        <p:tgtEl>
                                          <p:spTgt spid="1048600">
                                            <p:txEl>
                                              <p:pRg st="5" end="5"/>
                                            </p:txEl>
                                          </p:spTgt>
                                        </p:tgtEl>
                                        <p:attrNameLst>
                                          <p:attrName>style.visibility</p:attrName>
                                        </p:attrNameLst>
                                      </p:cBhvr>
                                      <p:to>
                                        <p:strVal val="visible"/>
                                      </p:to>
                                    </p:set>
                                    <p:animEffect transition="in" filter="slide(fromTop)">
                                      <p:cBhvr>
                                        <p:cTn dur="500" id="32"/>
                                        <p:tgtEl>
                                          <p:spTgt spid="1048600">
                                            <p:txEl>
                                              <p:pRg st="5" end="5"/>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1">
                                  <p:stCondLst>
                                    <p:cond delay="0"/>
                                  </p:stCondLst>
                                  <p:childTnLst>
                                    <p:set>
                                      <p:cBhvr>
                                        <p:cTn dur="1" fill="hold" id="36">
                                          <p:stCondLst>
                                            <p:cond delay="0"/>
                                          </p:stCondLst>
                                        </p:cTn>
                                        <p:tgtEl>
                                          <p:spTgt spid="1048600">
                                            <p:txEl>
                                              <p:pRg st="6" end="6"/>
                                            </p:txEl>
                                          </p:spTgt>
                                        </p:tgtEl>
                                        <p:attrNameLst>
                                          <p:attrName>style.visibility</p:attrName>
                                        </p:attrNameLst>
                                      </p:cBhvr>
                                      <p:to>
                                        <p:strVal val="visible"/>
                                      </p:to>
                                    </p:set>
                                    <p:animEffect transition="in" filter="slide(fromTop)">
                                      <p:cBhvr>
                                        <p:cTn dur="500" id="37"/>
                                        <p:tgtEl>
                                          <p:spTgt spid="1048600">
                                            <p:txEl>
                                              <p:pRg st="6" end="6"/>
                                            </p:txEl>
                                          </p:spTgt>
                                        </p:tgtEl>
                                      </p:cBhvr>
                                    </p:animEffect>
                                  </p:childTnLst>
                                </p:cTn>
                              </p:par>
                            </p:childTnLst>
                          </p:cTn>
                        </p:par>
                      </p:childTnLst>
                    </p:cTn>
                  </p:par>
                  <p:par>
                    <p:cTn fill="hold" id="38" nodeType="clickPar">
                      <p:stCondLst>
                        <p:cond delay="indefinite"/>
                      </p:stCondLst>
                      <p:childTnLst>
                        <p:par>
                          <p:cTn fill="hold" id="39" nodeType="withGroup">
                            <p:stCondLst>
                              <p:cond delay="0"/>
                            </p:stCondLst>
                            <p:childTnLst>
                              <p:par>
                                <p:cTn fill="hold" grpId="0" id="40" nodePh="1" nodeType="clickEffect" presetClass="entr" presetID="12" presetSubtype="4">
                                  <p:stCondLst>
                                    <p:cond delay="0"/>
                                  </p:stCondLst>
                                  <p:endCondLst>
                                    <p:cond evt="begin" delay="0">
                                      <p:tn val="40"/>
                                    </p:cond>
                                  </p:endCondLst>
                                  <p:childTnLst>
                                    <p:set>
                                      <p:cBhvr>
                                        <p:cTn dur="1" fill="hold" id="41">
                                          <p:stCondLst>
                                            <p:cond delay="0"/>
                                          </p:stCondLst>
                                        </p:cTn>
                                        <p:tgtEl>
                                          <p:spTgt spid="1048601"/>
                                        </p:tgtEl>
                                        <p:attrNameLst>
                                          <p:attrName>style.visibility</p:attrName>
                                        </p:attrNameLst>
                                      </p:cBhvr>
                                      <p:to>
                                        <p:strVal val="visible"/>
                                      </p:to>
                                    </p:set>
                                    <p:animEffect transition="in" filter="slide(fromBottom)">
                                      <p:cBhvr>
                                        <p:cTn dur="500" id="42"/>
                                        <p:tgtEl>
                                          <p:spTgt spid="10486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0" grpId="0" build="p" autoUpdateAnimBg="0"/>
      <p:bldP spid="104860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36" name=""/>
        <p:cNvGrpSpPr/>
        <p:nvPr/>
      </p:nvGrpSpPr>
      <p:grpSpPr>
        <a:xfrm>
          <a:off x="0" y="0"/>
          <a:ext cx="0" cy="0"/>
          <a:chOff x="0" y="0"/>
          <a:chExt cx="0" cy="0"/>
        </a:xfrm>
      </p:grpSpPr>
      <p:sp>
        <p:nvSpPr>
          <p:cNvPr id="1048611" name="Footer Placeholder 5"/>
          <p:cNvSpPr>
            <a:spLocks noGrp="1"/>
          </p:cNvSpPr>
          <p:nvPr>
            <p:ph type="ftr" sz="quarter" idx="11"/>
          </p:nvPr>
        </p:nvSpPr>
        <p:spPr/>
        <p:txBody>
          <a:bodyPr/>
          <a:p>
            <a:r>
              <a:rPr dirty="0" lang="en-US" smtClean="0"/>
              <a:t>Election 2020: Labor Movement (Paid Leave)</a:t>
            </a:r>
            <a:endParaRPr dirty="0" lang="en-US"/>
          </a:p>
        </p:txBody>
      </p:sp>
      <p:sp>
        <p:nvSpPr>
          <p:cNvPr id="1048612" name="Rectangle 2"/>
          <p:cNvSpPr>
            <a:spLocks noChangeArrowheads="1"/>
          </p:cNvSpPr>
          <p:nvPr/>
        </p:nvSpPr>
        <p:spPr bwMode="auto">
          <a:xfrm rot="10800000">
            <a:off x="304800" y="650875"/>
            <a:ext cx="1000125" cy="5418138"/>
          </a:xfrm>
          <a:prstGeom prst="rect"/>
          <a:gradFill rotWithShape="1">
            <a:gsLst>
              <a:gs pos="0">
                <a:schemeClr val="tx1">
                  <a:alpha val="0"/>
                </a:schemeClr>
              </a:gs>
              <a:gs pos="100000">
                <a:schemeClr val="tx1">
                  <a:gamma/>
                  <a:tint val="0"/>
                  <a:invGamma/>
                  <a:alpha val="83000"/>
                </a:schemeClr>
              </a:gs>
            </a:gsLst>
            <a:lin ang="5400000" scaled="1"/>
          </a:gradFill>
          <a:ln>
            <a:noFill/>
          </a:ln>
          <a:effectLst/>
        </p:spPr>
        <p:txBody>
          <a:bodyPr anchor="ctr" wrap="none"/>
          <a:p>
            <a:endParaRPr lang="en-US"/>
          </a:p>
        </p:txBody>
      </p:sp>
      <p:sp>
        <p:nvSpPr>
          <p:cNvPr id="1048613" name="Rectangle 3"/>
          <p:cNvSpPr>
            <a:spLocks noGrp="1" noChangeArrowheads="1"/>
          </p:cNvSpPr>
          <p:nvPr>
            <p:ph type="title"/>
          </p:nvPr>
        </p:nvSpPr>
        <p:spPr/>
        <p:txBody>
          <a:bodyPr/>
          <a:p>
            <a:r>
              <a:rPr dirty="0" lang="en-US" smtClean="0"/>
              <a:t>Overview: Insight on Labor Movement </a:t>
            </a:r>
            <a:endParaRPr dirty="0" lang="en-US"/>
          </a:p>
        </p:txBody>
      </p:sp>
      <p:sp>
        <p:nvSpPr>
          <p:cNvPr id="1048614" name="Rectangle 4"/>
          <p:cNvSpPr>
            <a:spLocks noChangeArrowheads="1"/>
          </p:cNvSpPr>
          <p:nvPr/>
        </p:nvSpPr>
        <p:spPr bwMode="auto">
          <a:xfrm>
            <a:off x="1852613" y="881063"/>
            <a:ext cx="5462587" cy="5165725"/>
          </a:xfrm>
          <a:prstGeom prst="rect"/>
          <a:noFill/>
          <a:ln>
            <a:noFill/>
          </a:ln>
          <a:effectLst/>
        </p:spPr>
        <p:txBody>
          <a:bodyPr/>
          <a:p>
            <a:pPr indent="-342900" marL="342900">
              <a:spcBef>
                <a:spcPct val="20000"/>
              </a:spcBef>
              <a:spcAft>
                <a:spcPct val="75000"/>
              </a:spcAft>
              <a:buFont typeface="Arial" pitchFamily="34" charset="0"/>
              <a:buChar char="•"/>
            </a:pPr>
            <a:r>
              <a:rPr dirty="0" sz="2400" lang="en-US" smtClean="0"/>
              <a:t>Labor movement protects workers </a:t>
            </a:r>
          </a:p>
          <a:p>
            <a:pPr indent="-342900" marL="342900">
              <a:spcBef>
                <a:spcPct val="20000"/>
              </a:spcBef>
              <a:spcAft>
                <a:spcPct val="75000"/>
              </a:spcAft>
              <a:buFont typeface="Arial" pitchFamily="34" charset="0"/>
              <a:buChar char="•"/>
            </a:pPr>
            <a:r>
              <a:rPr dirty="0" sz="2400" lang="en-US" smtClean="0"/>
              <a:t>Organized labor unions fight for the interest of workers</a:t>
            </a:r>
          </a:p>
          <a:p>
            <a:pPr indent="-342900" marL="342900">
              <a:spcBef>
                <a:spcPct val="20000"/>
              </a:spcBef>
              <a:spcAft>
                <a:spcPct val="75000"/>
              </a:spcAft>
              <a:buFont typeface="Arial" pitchFamily="34" charset="0"/>
              <a:buChar char="•"/>
            </a:pPr>
            <a:r>
              <a:rPr dirty="0" sz="2400" lang="en-US" smtClean="0"/>
              <a:t>They are also influenced by political process and climate</a:t>
            </a:r>
          </a:p>
          <a:p>
            <a:pPr indent="-342900" marL="342900">
              <a:spcBef>
                <a:spcPct val="20000"/>
              </a:spcBef>
              <a:spcAft>
                <a:spcPct val="75000"/>
              </a:spcAft>
              <a:buFont typeface="Arial" pitchFamily="34" charset="0"/>
              <a:buChar char="•"/>
            </a:pPr>
            <a:r>
              <a:rPr dirty="0" sz="2400" lang="en-US" smtClean="0"/>
              <a:t>Policy changes impact the labor movement and actions </a:t>
            </a:r>
          </a:p>
          <a:p>
            <a:pPr indent="-342900" marL="342900">
              <a:spcBef>
                <a:spcPct val="20000"/>
              </a:spcBef>
              <a:spcAft>
                <a:spcPct val="75000"/>
              </a:spcAft>
              <a:buFont typeface="Arial" pitchFamily="34" charset="0"/>
              <a:buChar char="•"/>
            </a:pPr>
            <a:r>
              <a:rPr dirty="0" sz="2400" lang="en-US" smtClean="0"/>
              <a:t>Labor movement started in the 1700s</a:t>
            </a:r>
          </a:p>
          <a:p>
            <a:pPr indent="-342900" marL="342900">
              <a:spcBef>
                <a:spcPct val="20000"/>
              </a:spcBef>
              <a:spcAft>
                <a:spcPct val="75000"/>
              </a:spcAft>
              <a:buFont typeface="Arial" pitchFamily="34" charset="0"/>
              <a:buChar char="•"/>
            </a:pPr>
            <a:endParaRPr dirty="0" sz="2400" lang="en-US" smtClean="0"/>
          </a:p>
        </p:txBody>
      </p:sp>
      <p:pic>
        <p:nvPicPr>
          <p:cNvPr id="2097152" name="Picture 5" descr="ocHearSee_OV_ZA10284679"/>
          <p:cNvPicPr>
            <a:picLocks noChangeAspect="1" noChangeArrowheads="1"/>
          </p:cNvPicPr>
          <p:nvPr/>
        </p:nvPicPr>
        <p:blipFill>
          <a:blip xmlns:r="http://schemas.openxmlformats.org/officeDocument/2006/relationships" r:embed="rId1"/>
          <a:srcRect/>
          <a:stretch>
            <a:fillRect/>
          </a:stretch>
        </p:blipFill>
        <p:spPr bwMode="auto">
          <a:xfrm>
            <a:off x="342900" y="1238250"/>
            <a:ext cx="914400" cy="914400"/>
          </a:xfrm>
          <a:prstGeom prst="rect"/>
          <a:noFill/>
        </p:spPr>
      </p:pic>
      <p:pic>
        <p:nvPicPr>
          <p:cNvPr id="2097153" name="Picture 1"/>
          <p:cNvPicPr>
            <a:picLocks noChangeAspect="1"/>
          </p:cNvPicPr>
          <p:nvPr/>
        </p:nvPicPr>
        <p:blipFill>
          <a:blip xmlns:r="http://schemas.openxmlformats.org/officeDocument/2006/relationships" r:embed="rId2" cstate="print"/>
          <a:stretch>
            <a:fillRect/>
          </a:stretch>
        </p:blipFill>
        <p:spPr>
          <a:xfrm>
            <a:off x="6734628" y="3062514"/>
            <a:ext cx="2409372" cy="2461260"/>
          </a:xfrm>
          <a:prstGeom prst="rect"/>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14">
                                            <p:txEl>
                                              <p:pRg st="0" end="0"/>
                                            </p:txEl>
                                          </p:spTgt>
                                        </p:tgtEl>
                                        <p:attrNameLst>
                                          <p:attrName>style.visibility</p:attrName>
                                        </p:attrNameLst>
                                      </p:cBhvr>
                                      <p:to>
                                        <p:strVal val="visible"/>
                                      </p:to>
                                    </p:set>
                                    <p:animEffect transition="in" filter="slide(fromTop)">
                                      <p:cBhvr>
                                        <p:cTn dur="500" id="7"/>
                                        <p:tgtEl>
                                          <p:spTgt spid="1048614">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14">
                                            <p:txEl>
                                              <p:pRg st="1" end="1"/>
                                            </p:txEl>
                                          </p:spTgt>
                                        </p:tgtEl>
                                        <p:attrNameLst>
                                          <p:attrName>style.visibility</p:attrName>
                                        </p:attrNameLst>
                                      </p:cBhvr>
                                      <p:to>
                                        <p:strVal val="visible"/>
                                      </p:to>
                                    </p:set>
                                    <p:animEffect transition="in" filter="slide(fromTop)">
                                      <p:cBhvr>
                                        <p:cTn dur="500" id="12"/>
                                        <p:tgtEl>
                                          <p:spTgt spid="1048614">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14">
                                            <p:txEl>
                                              <p:pRg st="2" end="2"/>
                                            </p:txEl>
                                          </p:spTgt>
                                        </p:tgtEl>
                                        <p:attrNameLst>
                                          <p:attrName>style.visibility</p:attrName>
                                        </p:attrNameLst>
                                      </p:cBhvr>
                                      <p:to>
                                        <p:strVal val="visible"/>
                                      </p:to>
                                    </p:set>
                                    <p:animEffect transition="in" filter="slide(fromTop)">
                                      <p:cBhvr>
                                        <p:cTn dur="500" id="17"/>
                                        <p:tgtEl>
                                          <p:spTgt spid="1048614">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14">
                                            <p:txEl>
                                              <p:pRg st="3" end="3"/>
                                            </p:txEl>
                                          </p:spTgt>
                                        </p:tgtEl>
                                        <p:attrNameLst>
                                          <p:attrName>style.visibility</p:attrName>
                                        </p:attrNameLst>
                                      </p:cBhvr>
                                      <p:to>
                                        <p:strVal val="visible"/>
                                      </p:to>
                                    </p:set>
                                    <p:animEffect transition="in" filter="slide(fromTop)">
                                      <p:cBhvr>
                                        <p:cTn dur="500" id="22"/>
                                        <p:tgtEl>
                                          <p:spTgt spid="1048614">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2" presetSubtype="1">
                                  <p:stCondLst>
                                    <p:cond delay="0"/>
                                  </p:stCondLst>
                                  <p:childTnLst>
                                    <p:set>
                                      <p:cBhvr>
                                        <p:cTn dur="1" fill="hold" id="26">
                                          <p:stCondLst>
                                            <p:cond delay="0"/>
                                          </p:stCondLst>
                                        </p:cTn>
                                        <p:tgtEl>
                                          <p:spTgt spid="1048614">
                                            <p:txEl>
                                              <p:pRg st="4" end="4"/>
                                            </p:txEl>
                                          </p:spTgt>
                                        </p:tgtEl>
                                        <p:attrNameLst>
                                          <p:attrName>style.visibility</p:attrName>
                                        </p:attrNameLst>
                                      </p:cBhvr>
                                      <p:to>
                                        <p:strVal val="visible"/>
                                      </p:to>
                                    </p:set>
                                    <p:animEffect transition="in" filter="slide(fromTop)">
                                      <p:cBhvr>
                                        <p:cTn dur="500" id="27"/>
                                        <p:tgtEl>
                                          <p:spTgt spid="10486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39" name=""/>
        <p:cNvGrpSpPr/>
        <p:nvPr/>
      </p:nvGrpSpPr>
      <p:grpSpPr>
        <a:xfrm>
          <a:off x="0" y="0"/>
          <a:ext cx="0" cy="0"/>
          <a:chOff x="0" y="0"/>
          <a:chExt cx="0" cy="0"/>
        </a:xfrm>
      </p:grpSpPr>
      <p:sp>
        <p:nvSpPr>
          <p:cNvPr id="1048618" name="Footer Placeholder 4"/>
          <p:cNvSpPr>
            <a:spLocks noGrp="1"/>
          </p:cNvSpPr>
          <p:nvPr>
            <p:ph type="ftr" sz="quarter" idx="11"/>
          </p:nvPr>
        </p:nvSpPr>
        <p:spPr>
          <a:xfrm>
            <a:off x="2865664" y="6684282"/>
            <a:ext cx="3454400" cy="347436"/>
          </a:xfrm>
        </p:spPr>
        <p:txBody>
          <a:bodyPr/>
          <a:p>
            <a:r>
              <a:rPr dirty="0" lang="en-US" smtClean="0"/>
              <a:t>Election 2020: Labor Movement (Paid Leave)</a:t>
            </a:r>
          </a:p>
          <a:p>
            <a:endParaRPr dirty="0" lang="en-US"/>
          </a:p>
        </p:txBody>
      </p:sp>
      <p:sp>
        <p:nvSpPr>
          <p:cNvPr id="1048619" name="Rectangle 2"/>
          <p:cNvSpPr>
            <a:spLocks noGrp="1" noChangeArrowheads="1"/>
          </p:cNvSpPr>
          <p:nvPr>
            <p:ph type="title"/>
          </p:nvPr>
        </p:nvSpPr>
        <p:spPr/>
        <p:txBody>
          <a:bodyPr/>
          <a:p>
            <a:r>
              <a:rPr dirty="0" lang="en-US" smtClean="0"/>
              <a:t>2020 Elections: Candidates </a:t>
            </a:r>
            <a:endParaRPr dirty="0" lang="en-US"/>
          </a:p>
        </p:txBody>
      </p:sp>
      <p:sp>
        <p:nvSpPr>
          <p:cNvPr id="1048620" name="Rectangle 3"/>
          <p:cNvSpPr>
            <a:spLocks noGrp="1" noChangeArrowheads="1"/>
          </p:cNvSpPr>
          <p:nvPr>
            <p:ph type="body" idx="1"/>
          </p:nvPr>
        </p:nvSpPr>
        <p:spPr>
          <a:xfrm>
            <a:off x="228600" y="865188"/>
            <a:ext cx="8431213" cy="4659312"/>
          </a:xfrm>
        </p:spPr>
        <p:txBody>
          <a:bodyPr/>
          <a:p>
            <a:pPr indent="-233363" marL="233363">
              <a:spcAft>
                <a:spcPct val="75000"/>
              </a:spcAft>
              <a:buClr>
                <a:srgbClr val="FF9900"/>
              </a:buClr>
              <a:buFontTx/>
              <a:buChar char="•"/>
            </a:pPr>
            <a:r>
              <a:rPr dirty="0" sz="2400" lang="en-US" smtClean="0"/>
              <a:t>2020 presidential Elections is made up of two main candidates:</a:t>
            </a:r>
          </a:p>
          <a:p>
            <a:pPr indent="-233363" marL="233363">
              <a:spcAft>
                <a:spcPct val="75000"/>
              </a:spcAft>
              <a:buClr>
                <a:srgbClr val="FF9900"/>
              </a:buClr>
              <a:buFontTx/>
              <a:buChar char="•"/>
            </a:pPr>
            <a:r>
              <a:rPr dirty="0" sz="2400" lang="en-US" smtClean="0"/>
              <a:t>Donald Trump of Republican Party</a:t>
            </a:r>
          </a:p>
          <a:p>
            <a:pPr indent="-233363" marL="233363">
              <a:spcAft>
                <a:spcPct val="75000"/>
              </a:spcAft>
              <a:buClr>
                <a:srgbClr val="FF9900"/>
              </a:buClr>
              <a:buFontTx/>
              <a:buChar char="•"/>
            </a:pPr>
            <a:r>
              <a:rPr dirty="0" sz="2400" lang="en-US" smtClean="0"/>
              <a:t>Joe Biden- Democratic presidential Nominee</a:t>
            </a:r>
          </a:p>
          <a:p>
            <a:pPr indent="-233363" marL="233363">
              <a:spcAft>
                <a:spcPct val="75000"/>
              </a:spcAft>
              <a:buClr>
                <a:srgbClr val="FF9900"/>
              </a:buClr>
              <a:buFontTx/>
              <a:buChar char="•"/>
            </a:pPr>
            <a:r>
              <a:rPr dirty="0" sz="2400" lang="en-US" smtClean="0"/>
              <a:t>Each candidate is aiming to win the elections </a:t>
            </a:r>
          </a:p>
          <a:p>
            <a:pPr indent="-233363" marL="233363">
              <a:spcAft>
                <a:spcPct val="75000"/>
              </a:spcAft>
              <a:buClr>
                <a:srgbClr val="FF9900"/>
              </a:buClr>
              <a:buFontTx/>
              <a:buChar char="•"/>
            </a:pPr>
            <a:r>
              <a:rPr dirty="0" sz="2400" lang="en-US" smtClean="0"/>
              <a:t>The current trajectory shows Biden has the lead</a:t>
            </a:r>
          </a:p>
          <a:p>
            <a:pPr indent="-233363" marL="233363">
              <a:spcAft>
                <a:spcPct val="75000"/>
              </a:spcAft>
              <a:buClr>
                <a:srgbClr val="FF9900"/>
              </a:buClr>
              <a:buFontTx/>
              <a:buChar char="•"/>
            </a:pPr>
            <a:r>
              <a:rPr dirty="0" sz="2400" lang="en-US" smtClean="0"/>
              <a:t>Trump’s challenge is policy and response to Covid-19</a:t>
            </a:r>
            <a:endParaRPr dirty="0" sz="2400" lang="en-US"/>
          </a:p>
          <a:p>
            <a:pPr indent="-233363" marL="233363">
              <a:spcAft>
                <a:spcPct val="75000"/>
              </a:spcAft>
              <a:buClr>
                <a:srgbClr val="FF9900"/>
              </a:buClr>
              <a:buFontTx/>
              <a:buChar char="•"/>
            </a:pPr>
            <a:r>
              <a:rPr dirty="0" sz="2400" lang="en-US" smtClean="0"/>
              <a:t>Democrats are taking the opportunity</a:t>
            </a:r>
            <a:endParaRPr dirty="0" sz="2400" lang="en-US"/>
          </a:p>
        </p:txBody>
      </p:sp>
      <p:pic>
        <p:nvPicPr>
          <p:cNvPr id="2097154" name="Picture 1"/>
          <p:cNvPicPr>
            <a:picLocks noChangeAspect="1"/>
          </p:cNvPicPr>
          <p:nvPr/>
        </p:nvPicPr>
        <p:blipFill>
          <a:blip xmlns:r="http://schemas.openxmlformats.org/officeDocument/2006/relationships" r:embed="rId1"/>
          <a:stretch>
            <a:fillRect/>
          </a:stretch>
        </p:blipFill>
        <p:spPr>
          <a:xfrm>
            <a:off x="6677024" y="1300389"/>
            <a:ext cx="2466975" cy="2705553"/>
          </a:xfrm>
          <a:prstGeom prst="rect"/>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20">
                                            <p:txEl>
                                              <p:pRg st="0" end="0"/>
                                            </p:txEl>
                                          </p:spTgt>
                                        </p:tgtEl>
                                        <p:attrNameLst>
                                          <p:attrName>style.visibility</p:attrName>
                                        </p:attrNameLst>
                                      </p:cBhvr>
                                      <p:to>
                                        <p:strVal val="visible"/>
                                      </p:to>
                                    </p:set>
                                    <p:animEffect transition="in" filter="slide(fromTop)">
                                      <p:cBhvr>
                                        <p:cTn dur="500" id="7"/>
                                        <p:tgtEl>
                                          <p:spTgt spid="1048620">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20">
                                            <p:txEl>
                                              <p:pRg st="1" end="1"/>
                                            </p:txEl>
                                          </p:spTgt>
                                        </p:tgtEl>
                                        <p:attrNameLst>
                                          <p:attrName>style.visibility</p:attrName>
                                        </p:attrNameLst>
                                      </p:cBhvr>
                                      <p:to>
                                        <p:strVal val="visible"/>
                                      </p:to>
                                    </p:set>
                                    <p:animEffect transition="in" filter="slide(fromTop)">
                                      <p:cBhvr>
                                        <p:cTn dur="500" id="12"/>
                                        <p:tgtEl>
                                          <p:spTgt spid="1048620">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20">
                                            <p:txEl>
                                              <p:pRg st="2" end="2"/>
                                            </p:txEl>
                                          </p:spTgt>
                                        </p:tgtEl>
                                        <p:attrNameLst>
                                          <p:attrName>style.visibility</p:attrName>
                                        </p:attrNameLst>
                                      </p:cBhvr>
                                      <p:to>
                                        <p:strVal val="visible"/>
                                      </p:to>
                                    </p:set>
                                    <p:animEffect transition="in" filter="slide(fromTop)">
                                      <p:cBhvr>
                                        <p:cTn dur="500" id="17"/>
                                        <p:tgtEl>
                                          <p:spTgt spid="1048620">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20">
                                            <p:txEl>
                                              <p:pRg st="3" end="3"/>
                                            </p:txEl>
                                          </p:spTgt>
                                        </p:tgtEl>
                                        <p:attrNameLst>
                                          <p:attrName>style.visibility</p:attrName>
                                        </p:attrNameLst>
                                      </p:cBhvr>
                                      <p:to>
                                        <p:strVal val="visible"/>
                                      </p:to>
                                    </p:set>
                                    <p:animEffect transition="in" filter="slide(fromTop)">
                                      <p:cBhvr>
                                        <p:cTn dur="500" id="22"/>
                                        <p:tgtEl>
                                          <p:spTgt spid="1048620">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2" presetSubtype="1">
                                  <p:stCondLst>
                                    <p:cond delay="0"/>
                                  </p:stCondLst>
                                  <p:childTnLst>
                                    <p:set>
                                      <p:cBhvr>
                                        <p:cTn dur="1" fill="hold" id="26">
                                          <p:stCondLst>
                                            <p:cond delay="0"/>
                                          </p:stCondLst>
                                        </p:cTn>
                                        <p:tgtEl>
                                          <p:spTgt spid="1048620">
                                            <p:txEl>
                                              <p:pRg st="4" end="4"/>
                                            </p:txEl>
                                          </p:spTgt>
                                        </p:tgtEl>
                                        <p:attrNameLst>
                                          <p:attrName>style.visibility</p:attrName>
                                        </p:attrNameLst>
                                      </p:cBhvr>
                                      <p:to>
                                        <p:strVal val="visible"/>
                                      </p:to>
                                    </p:set>
                                    <p:animEffect transition="in" filter="slide(fromTop)">
                                      <p:cBhvr>
                                        <p:cTn dur="500" id="27"/>
                                        <p:tgtEl>
                                          <p:spTgt spid="1048620">
                                            <p:txEl>
                                              <p:pRg st="4" end="4"/>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2" presetSubtype="1">
                                  <p:stCondLst>
                                    <p:cond delay="0"/>
                                  </p:stCondLst>
                                  <p:childTnLst>
                                    <p:set>
                                      <p:cBhvr>
                                        <p:cTn dur="1" fill="hold" id="31">
                                          <p:stCondLst>
                                            <p:cond delay="0"/>
                                          </p:stCondLst>
                                        </p:cTn>
                                        <p:tgtEl>
                                          <p:spTgt spid="1048620">
                                            <p:txEl>
                                              <p:pRg st="5" end="5"/>
                                            </p:txEl>
                                          </p:spTgt>
                                        </p:tgtEl>
                                        <p:attrNameLst>
                                          <p:attrName>style.visibility</p:attrName>
                                        </p:attrNameLst>
                                      </p:cBhvr>
                                      <p:to>
                                        <p:strVal val="visible"/>
                                      </p:to>
                                    </p:set>
                                    <p:animEffect transition="in" filter="slide(fromTop)">
                                      <p:cBhvr>
                                        <p:cTn dur="500" id="32"/>
                                        <p:tgtEl>
                                          <p:spTgt spid="1048620">
                                            <p:txEl>
                                              <p:pRg st="5" end="5"/>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1">
                                  <p:stCondLst>
                                    <p:cond delay="0"/>
                                  </p:stCondLst>
                                  <p:childTnLst>
                                    <p:set>
                                      <p:cBhvr>
                                        <p:cTn dur="1" fill="hold" id="36">
                                          <p:stCondLst>
                                            <p:cond delay="0"/>
                                          </p:stCondLst>
                                        </p:cTn>
                                        <p:tgtEl>
                                          <p:spTgt spid="1048620">
                                            <p:txEl>
                                              <p:pRg st="6" end="6"/>
                                            </p:txEl>
                                          </p:spTgt>
                                        </p:tgtEl>
                                        <p:attrNameLst>
                                          <p:attrName>style.visibility</p:attrName>
                                        </p:attrNameLst>
                                      </p:cBhvr>
                                      <p:to>
                                        <p:strVal val="visible"/>
                                      </p:to>
                                    </p:set>
                                    <p:animEffect transition="in" filter="slide(fromTop)">
                                      <p:cBhvr>
                                        <p:cTn dur="500" id="37"/>
                                        <p:tgtEl>
                                          <p:spTgt spid="10486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42" name=""/>
        <p:cNvGrpSpPr/>
        <p:nvPr/>
      </p:nvGrpSpPr>
      <p:grpSpPr>
        <a:xfrm>
          <a:off x="0" y="0"/>
          <a:ext cx="0" cy="0"/>
          <a:chOff x="0" y="0"/>
          <a:chExt cx="0" cy="0"/>
        </a:xfrm>
      </p:grpSpPr>
      <p:sp>
        <p:nvSpPr>
          <p:cNvPr id="1048624" name="Footer Placeholder 5"/>
          <p:cNvSpPr>
            <a:spLocks noGrp="1"/>
          </p:cNvSpPr>
          <p:nvPr>
            <p:ph type="ftr" sz="quarter" idx="11"/>
          </p:nvPr>
        </p:nvSpPr>
        <p:spPr>
          <a:xfrm>
            <a:off x="2866231" y="6619875"/>
            <a:ext cx="3454400" cy="476250"/>
          </a:xfrm>
        </p:spPr>
        <p:txBody>
          <a:bodyPr/>
          <a:p>
            <a:r>
              <a:rPr dirty="0" lang="en-US" smtClean="0"/>
              <a:t>Election 2020: Labor Movement (Paid Leave)</a:t>
            </a:r>
          </a:p>
          <a:p>
            <a:endParaRPr dirty="0" lang="en-US"/>
          </a:p>
        </p:txBody>
      </p:sp>
      <p:sp>
        <p:nvSpPr>
          <p:cNvPr id="1048625" name="Rectangle 2"/>
          <p:cNvSpPr>
            <a:spLocks noGrp="1" noChangeArrowheads="1"/>
          </p:cNvSpPr>
          <p:nvPr>
            <p:ph type="title"/>
          </p:nvPr>
        </p:nvSpPr>
        <p:spPr>
          <a:xfrm>
            <a:off x="211138" y="73025"/>
            <a:ext cx="8027987" cy="614363"/>
          </a:xfrm>
        </p:spPr>
        <p:txBody>
          <a:bodyPr/>
          <a:p>
            <a:r>
              <a:rPr dirty="0" lang="en-US" smtClean="0"/>
              <a:t>2020 elections: Candidates’ Proposals </a:t>
            </a:r>
            <a:endParaRPr dirty="0" lang="en-US"/>
          </a:p>
        </p:txBody>
      </p:sp>
      <p:sp>
        <p:nvSpPr>
          <p:cNvPr id="1048626" name="Rectangle 3"/>
          <p:cNvSpPr>
            <a:spLocks noChangeArrowheads="1"/>
          </p:cNvSpPr>
          <p:nvPr/>
        </p:nvSpPr>
        <p:spPr bwMode="auto">
          <a:xfrm>
            <a:off x="5602515" y="854075"/>
            <a:ext cx="3262086" cy="2960688"/>
          </a:xfrm>
          <a:prstGeom prst="rect"/>
          <a:noFill/>
          <a:ln>
            <a:noFill/>
          </a:ln>
          <a:effectLst/>
        </p:spPr>
        <p:txBody>
          <a:bodyPr/>
          <a:p>
            <a:pPr>
              <a:spcBef>
                <a:spcPct val="20000"/>
              </a:spcBef>
              <a:spcAft>
                <a:spcPct val="75000"/>
              </a:spcAft>
            </a:pPr>
            <a:r>
              <a:rPr dirty="0" sz="2000" lang="en-US" smtClean="0"/>
              <a:t>President Trump</a:t>
            </a:r>
          </a:p>
          <a:p>
            <a:pPr indent="-342900" marL="342900">
              <a:spcBef>
                <a:spcPct val="20000"/>
              </a:spcBef>
              <a:spcAft>
                <a:spcPct val="75000"/>
              </a:spcAft>
              <a:buFont typeface="Arial" pitchFamily="34" charset="0"/>
              <a:buChar char="•"/>
            </a:pPr>
            <a:r>
              <a:rPr dirty="0" sz="2000" lang="en-US" smtClean="0"/>
              <a:t>Proposes 12-week paid leave</a:t>
            </a:r>
          </a:p>
          <a:p>
            <a:pPr indent="-342900" marL="342900">
              <a:spcBef>
                <a:spcPct val="20000"/>
              </a:spcBef>
              <a:spcAft>
                <a:spcPct val="75000"/>
              </a:spcAft>
              <a:buFont typeface="Arial" pitchFamily="34" charset="0"/>
              <a:buChar char="•"/>
            </a:pPr>
            <a:r>
              <a:rPr dirty="0" sz="2000" lang="en-US" smtClean="0"/>
              <a:t>Claimed he has already signed the policy</a:t>
            </a:r>
          </a:p>
          <a:p>
            <a:pPr indent="-342900" marL="342900">
              <a:spcBef>
                <a:spcPct val="20000"/>
              </a:spcBef>
              <a:spcAft>
                <a:spcPct val="75000"/>
              </a:spcAft>
              <a:buFont typeface="Arial" pitchFamily="34" charset="0"/>
              <a:buChar char="•"/>
            </a:pPr>
            <a:r>
              <a:rPr dirty="0" sz="2000" lang="en-US" smtClean="0"/>
              <a:t>Families First Coronavirus Response Act</a:t>
            </a:r>
            <a:endParaRPr dirty="0" sz="2000" lang="en-US"/>
          </a:p>
        </p:txBody>
      </p:sp>
      <p:sp>
        <p:nvSpPr>
          <p:cNvPr id="1048627" name="Rectangle 5"/>
          <p:cNvSpPr>
            <a:spLocks noChangeArrowheads="1"/>
          </p:cNvSpPr>
          <p:nvPr/>
        </p:nvSpPr>
        <p:spPr bwMode="auto">
          <a:xfrm>
            <a:off x="322263" y="4240893"/>
            <a:ext cx="8542337" cy="1957388"/>
          </a:xfrm>
          <a:prstGeom prst="rect"/>
          <a:noFill/>
          <a:ln>
            <a:noFill/>
          </a:ln>
          <a:effectLst/>
        </p:spPr>
        <p:txBody>
          <a:bodyPr/>
          <a:p>
            <a:pPr>
              <a:spcBef>
                <a:spcPct val="20000"/>
              </a:spcBef>
              <a:spcAft>
                <a:spcPct val="75000"/>
              </a:spcAft>
            </a:pPr>
            <a:r>
              <a:rPr dirty="0" lang="en-US" smtClean="0">
                <a:solidFill>
                  <a:srgbClr val="FFCC00"/>
                </a:solidFill>
              </a:rPr>
              <a:t>Joe Biden </a:t>
            </a:r>
          </a:p>
          <a:p>
            <a:pPr>
              <a:spcBef>
                <a:spcPct val="20000"/>
              </a:spcBef>
              <a:spcAft>
                <a:spcPct val="75000"/>
              </a:spcAft>
            </a:pPr>
            <a:r>
              <a:rPr dirty="0" lang="en-US" smtClean="0">
                <a:solidFill>
                  <a:srgbClr val="FFCC00"/>
                </a:solidFill>
              </a:rPr>
              <a:t>President’s Trump has failed to protect American jobs and business </a:t>
            </a:r>
          </a:p>
          <a:p>
            <a:pPr>
              <a:spcBef>
                <a:spcPct val="20000"/>
              </a:spcBef>
              <a:spcAft>
                <a:spcPct val="75000"/>
              </a:spcAft>
            </a:pPr>
            <a:r>
              <a:rPr dirty="0" lang="en-US" smtClean="0">
                <a:solidFill>
                  <a:srgbClr val="FFCC00"/>
                </a:solidFill>
              </a:rPr>
              <a:t>Proposes a 12-week paid leave for all workers for their own or when a family member is ill </a:t>
            </a:r>
          </a:p>
          <a:p>
            <a:pPr indent="-285750" marL="285750">
              <a:spcBef>
                <a:spcPct val="20000"/>
              </a:spcBef>
              <a:spcAft>
                <a:spcPct val="75000"/>
              </a:spcAft>
              <a:buFont typeface="Arial" pitchFamily="34" charset="0"/>
              <a:buChar char="•"/>
            </a:pPr>
            <a:endParaRPr dirty="0" lang="en-US">
              <a:solidFill>
                <a:srgbClr val="FFCC00"/>
              </a:solidFill>
            </a:endParaRPr>
          </a:p>
        </p:txBody>
      </p:sp>
      <p:sp>
        <p:nvSpPr>
          <p:cNvPr id="1048628" name="Line 6"/>
          <p:cNvSpPr>
            <a:spLocks noChangeShapeType="1"/>
          </p:cNvSpPr>
          <p:nvPr/>
        </p:nvSpPr>
        <p:spPr bwMode="auto">
          <a:xfrm>
            <a:off x="339725" y="3951288"/>
            <a:ext cx="8413750" cy="0"/>
          </a:xfrm>
          <a:prstGeom prst="line"/>
          <a:noFill/>
          <a:ln w="12700">
            <a:solidFill>
              <a:schemeClr val="tx1"/>
            </a:solidFill>
            <a:round/>
            <a:headEnd/>
            <a:tailEnd/>
          </a:ln>
          <a:effectLst/>
        </p:spPr>
        <p:txBody>
          <a:bodyPr/>
          <a:p>
            <a:endParaRPr lang="en-US"/>
          </a:p>
        </p:txBody>
      </p:sp>
      <p:pic>
        <p:nvPicPr>
          <p:cNvPr id="2097155" name="Content Placeholder 3"/>
          <p:cNvPicPr>
            <a:picLocks noChangeAspect="1" noGrp="1"/>
          </p:cNvPicPr>
          <p:nvPr>
            <p:ph sz="half" idx="1"/>
          </p:nvPr>
        </p:nvPicPr>
        <p:blipFill>
          <a:blip xmlns:r="http://schemas.openxmlformats.org/officeDocument/2006/relationships" r:embed="rId1"/>
          <a:stretch>
            <a:fillRect/>
          </a:stretch>
        </p:blipFill>
        <p:spPr>
          <a:xfrm>
            <a:off x="46263" y="711200"/>
            <a:ext cx="5251451" cy="3103563"/>
          </a:xfrm>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26">
                                            <p:txEl>
                                              <p:pRg st="0" end="0"/>
                                            </p:txEl>
                                          </p:spTgt>
                                        </p:tgtEl>
                                        <p:attrNameLst>
                                          <p:attrName>style.visibility</p:attrName>
                                        </p:attrNameLst>
                                      </p:cBhvr>
                                      <p:to>
                                        <p:strVal val="visible"/>
                                      </p:to>
                                    </p:set>
                                    <p:animEffect transition="in" filter="slide(fromTop)">
                                      <p:cBhvr>
                                        <p:cTn dur="500" id="7"/>
                                        <p:tgtEl>
                                          <p:spTgt spid="1048626">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26">
                                            <p:txEl>
                                              <p:pRg st="1" end="1"/>
                                            </p:txEl>
                                          </p:spTgt>
                                        </p:tgtEl>
                                        <p:attrNameLst>
                                          <p:attrName>style.visibility</p:attrName>
                                        </p:attrNameLst>
                                      </p:cBhvr>
                                      <p:to>
                                        <p:strVal val="visible"/>
                                      </p:to>
                                    </p:set>
                                    <p:animEffect transition="in" filter="slide(fromTop)">
                                      <p:cBhvr>
                                        <p:cTn dur="500" id="12"/>
                                        <p:tgtEl>
                                          <p:spTgt spid="1048626">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26">
                                            <p:txEl>
                                              <p:pRg st="2" end="2"/>
                                            </p:txEl>
                                          </p:spTgt>
                                        </p:tgtEl>
                                        <p:attrNameLst>
                                          <p:attrName>style.visibility</p:attrName>
                                        </p:attrNameLst>
                                      </p:cBhvr>
                                      <p:to>
                                        <p:strVal val="visible"/>
                                      </p:to>
                                    </p:set>
                                    <p:animEffect transition="in" filter="slide(fromTop)">
                                      <p:cBhvr>
                                        <p:cTn dur="500" id="17"/>
                                        <p:tgtEl>
                                          <p:spTgt spid="1048626">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26">
                                            <p:txEl>
                                              <p:pRg st="3" end="3"/>
                                            </p:txEl>
                                          </p:spTgt>
                                        </p:tgtEl>
                                        <p:attrNameLst>
                                          <p:attrName>style.visibility</p:attrName>
                                        </p:attrNameLst>
                                      </p:cBhvr>
                                      <p:to>
                                        <p:strVal val="visible"/>
                                      </p:to>
                                    </p:set>
                                    <p:animEffect transition="in" filter="slide(fromTop)">
                                      <p:cBhvr>
                                        <p:cTn dur="500" id="22"/>
                                        <p:tgtEl>
                                          <p:spTgt spid="1048626">
                                            <p:txEl>
                                              <p:pRg st="3" end="3"/>
                                            </p:txEl>
                                          </p:spTgt>
                                        </p:tgtEl>
                                      </p:cBhvr>
                                    </p:animEffect>
                                  </p:childTnLst>
                                </p:cTn>
                              </p:par>
                            </p:childTnLst>
                          </p:cTn>
                        </p:par>
                      </p:childTnLst>
                    </p:cTn>
                  </p:par>
                  <p:par>
                    <p:cTn fill="hold" id="23" nodeType="clickPar">
                      <p:stCondLst>
                        <p:cond delay="indefinite"/>
                      </p:stCondLst>
                      <p:childTnLst>
                        <p:par>
                          <p:cTn fill="hold" id="24" nodeType="withGroup">
                            <p:stCondLst>
                              <p:cond delay="0"/>
                            </p:stCondLst>
                            <p:childTnLst>
                              <p:par>
                                <p:cTn fill="hold" grpId="0" id="25" nodeType="clickEffect" presetClass="entr" presetID="12" presetSubtype="8">
                                  <p:stCondLst>
                                    <p:cond delay="0"/>
                                  </p:stCondLst>
                                  <p:childTnLst>
                                    <p:set>
                                      <p:cBhvr>
                                        <p:cTn dur="1" fill="hold" id="26">
                                          <p:stCondLst>
                                            <p:cond delay="0"/>
                                          </p:stCondLst>
                                        </p:cTn>
                                        <p:tgtEl>
                                          <p:spTgt spid="1048627">
                                            <p:txEl>
                                              <p:pRg st="0" end="0"/>
                                            </p:txEl>
                                          </p:spTgt>
                                        </p:tgtEl>
                                        <p:attrNameLst>
                                          <p:attrName>style.visibility</p:attrName>
                                        </p:attrNameLst>
                                      </p:cBhvr>
                                      <p:to>
                                        <p:strVal val="visible"/>
                                      </p:to>
                                    </p:set>
                                    <p:animEffect transition="in" filter="slide(fromLeft)">
                                      <p:cBhvr>
                                        <p:cTn dur="500" id="27"/>
                                        <p:tgtEl>
                                          <p:spTgt spid="1048627">
                                            <p:txEl>
                                              <p:pRg st="0" end="0"/>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2" presetSubtype="8">
                                  <p:stCondLst>
                                    <p:cond delay="0"/>
                                  </p:stCondLst>
                                  <p:childTnLst>
                                    <p:set>
                                      <p:cBhvr>
                                        <p:cTn dur="1" fill="hold" id="31">
                                          <p:stCondLst>
                                            <p:cond delay="0"/>
                                          </p:stCondLst>
                                        </p:cTn>
                                        <p:tgtEl>
                                          <p:spTgt spid="1048627">
                                            <p:txEl>
                                              <p:pRg st="1" end="1"/>
                                            </p:txEl>
                                          </p:spTgt>
                                        </p:tgtEl>
                                        <p:attrNameLst>
                                          <p:attrName>style.visibility</p:attrName>
                                        </p:attrNameLst>
                                      </p:cBhvr>
                                      <p:to>
                                        <p:strVal val="visible"/>
                                      </p:to>
                                    </p:set>
                                    <p:animEffect transition="in" filter="slide(fromLeft)">
                                      <p:cBhvr>
                                        <p:cTn dur="500" id="32"/>
                                        <p:tgtEl>
                                          <p:spTgt spid="1048627">
                                            <p:txEl>
                                              <p:pRg st="1" end="1"/>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8">
                                  <p:stCondLst>
                                    <p:cond delay="0"/>
                                  </p:stCondLst>
                                  <p:childTnLst>
                                    <p:set>
                                      <p:cBhvr>
                                        <p:cTn dur="1" fill="hold" id="36">
                                          <p:stCondLst>
                                            <p:cond delay="0"/>
                                          </p:stCondLst>
                                        </p:cTn>
                                        <p:tgtEl>
                                          <p:spTgt spid="1048627">
                                            <p:txEl>
                                              <p:pRg st="2" end="2"/>
                                            </p:txEl>
                                          </p:spTgt>
                                        </p:tgtEl>
                                        <p:attrNameLst>
                                          <p:attrName>style.visibility</p:attrName>
                                        </p:attrNameLst>
                                      </p:cBhvr>
                                      <p:to>
                                        <p:strVal val="visible"/>
                                      </p:to>
                                    </p:set>
                                    <p:animEffect transition="in" filter="slide(fromLeft)">
                                      <p:cBhvr>
                                        <p:cTn dur="500" id="37"/>
                                        <p:tgtEl>
                                          <p:spTgt spid="10486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6" grpId="0" build="p" autoUpdateAnimBg="0"/>
      <p:bldP spid="104862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45" name=""/>
        <p:cNvGrpSpPr/>
        <p:nvPr/>
      </p:nvGrpSpPr>
      <p:grpSpPr>
        <a:xfrm>
          <a:off x="0" y="0"/>
          <a:ext cx="0" cy="0"/>
          <a:chOff x="0" y="0"/>
          <a:chExt cx="0" cy="0"/>
        </a:xfrm>
      </p:grpSpPr>
      <p:sp>
        <p:nvSpPr>
          <p:cNvPr id="1048632" name="Footer Placeholder 5"/>
          <p:cNvSpPr>
            <a:spLocks noGrp="1"/>
          </p:cNvSpPr>
          <p:nvPr>
            <p:ph type="ftr" sz="quarter" idx="11"/>
          </p:nvPr>
        </p:nvSpPr>
        <p:spPr>
          <a:xfrm>
            <a:off x="2819400" y="6858000"/>
            <a:ext cx="3454400" cy="476250"/>
          </a:xfrm>
        </p:spPr>
        <p:txBody>
          <a:bodyPr/>
          <a:p>
            <a:r>
              <a:rPr dirty="0" lang="en-US" smtClean="0"/>
              <a:t>Election 2020: Labor Movement (Paid Leave)</a:t>
            </a:r>
          </a:p>
          <a:p>
            <a:endParaRPr dirty="0" lang="en-US" smtClean="0"/>
          </a:p>
          <a:p>
            <a:endParaRPr dirty="0" lang="en-US"/>
          </a:p>
        </p:txBody>
      </p:sp>
      <p:sp>
        <p:nvSpPr>
          <p:cNvPr id="1048633" name="Rectangle 2"/>
          <p:cNvSpPr>
            <a:spLocks noGrp="1" noChangeArrowheads="1"/>
          </p:cNvSpPr>
          <p:nvPr>
            <p:ph type="title"/>
          </p:nvPr>
        </p:nvSpPr>
        <p:spPr>
          <a:xfrm>
            <a:off x="211138" y="73025"/>
            <a:ext cx="8047491" cy="652689"/>
          </a:xfrm>
        </p:spPr>
        <p:txBody>
          <a:bodyPr/>
          <a:p>
            <a:r>
              <a:rPr dirty="0" lang="en-US" smtClean="0"/>
              <a:t>Effects of Policy</a:t>
            </a:r>
            <a:endParaRPr dirty="0" lang="en-US"/>
          </a:p>
        </p:txBody>
      </p:sp>
      <p:sp>
        <p:nvSpPr>
          <p:cNvPr id="1048634" name="Rectangle 3"/>
          <p:cNvSpPr>
            <a:spLocks noChangeArrowheads="1"/>
          </p:cNvSpPr>
          <p:nvPr/>
        </p:nvSpPr>
        <p:spPr bwMode="auto">
          <a:xfrm>
            <a:off x="5428343" y="854075"/>
            <a:ext cx="3436257" cy="2960688"/>
          </a:xfrm>
          <a:prstGeom prst="rect"/>
          <a:noFill/>
          <a:ln>
            <a:noFill/>
          </a:ln>
          <a:effectLst/>
        </p:spPr>
        <p:txBody>
          <a:bodyPr/>
          <a:p>
            <a:pPr>
              <a:spcBef>
                <a:spcPct val="20000"/>
              </a:spcBef>
              <a:spcAft>
                <a:spcPct val="75000"/>
              </a:spcAft>
            </a:pPr>
            <a:r>
              <a:rPr dirty="0" sz="2000" lang="en-US" smtClean="0"/>
              <a:t>Employees</a:t>
            </a:r>
          </a:p>
          <a:p>
            <a:pPr indent="-342900" marL="342900">
              <a:spcBef>
                <a:spcPct val="20000"/>
              </a:spcBef>
              <a:spcAft>
                <a:spcPct val="75000"/>
              </a:spcAft>
              <a:buFont typeface="Arial" pitchFamily="34" charset="0"/>
              <a:buChar char="•"/>
            </a:pPr>
            <a:r>
              <a:rPr dirty="0" sz="2000" lang="en-US" smtClean="0"/>
              <a:t>For employees, this will be a win</a:t>
            </a:r>
          </a:p>
          <a:p>
            <a:pPr indent="-342900" marL="342900">
              <a:spcBef>
                <a:spcPct val="20000"/>
              </a:spcBef>
              <a:spcAft>
                <a:spcPct val="75000"/>
              </a:spcAft>
              <a:buFont typeface="Arial" pitchFamily="34" charset="0"/>
              <a:buChar char="•"/>
            </a:pPr>
            <a:r>
              <a:rPr dirty="0" sz="2000" lang="en-US" smtClean="0"/>
              <a:t>Employees will enjoy more benefits with job security </a:t>
            </a:r>
          </a:p>
          <a:p>
            <a:pPr indent="-342900" marL="342900">
              <a:spcBef>
                <a:spcPct val="20000"/>
              </a:spcBef>
              <a:spcAft>
                <a:spcPct val="75000"/>
              </a:spcAft>
              <a:buFont typeface="Arial" pitchFamily="34" charset="0"/>
              <a:buChar char="•"/>
            </a:pPr>
            <a:r>
              <a:rPr dirty="0" sz="2000" lang="en-US" smtClean="0"/>
              <a:t>The current law do not support paid leave</a:t>
            </a:r>
            <a:endParaRPr dirty="0" sz="2000" lang="en-US"/>
          </a:p>
        </p:txBody>
      </p:sp>
      <p:sp>
        <p:nvSpPr>
          <p:cNvPr id="1048635" name="Rectangle 5"/>
          <p:cNvSpPr>
            <a:spLocks noChangeArrowheads="1"/>
          </p:cNvSpPr>
          <p:nvPr/>
        </p:nvSpPr>
        <p:spPr bwMode="auto">
          <a:xfrm>
            <a:off x="277813" y="4252686"/>
            <a:ext cx="5926137" cy="1709964"/>
          </a:xfrm>
          <a:prstGeom prst="rect"/>
          <a:noFill/>
          <a:ln>
            <a:noFill/>
          </a:ln>
          <a:effectLst/>
        </p:spPr>
        <p:txBody>
          <a:bodyPr/>
          <a:p>
            <a:pPr>
              <a:spcBef>
                <a:spcPct val="20000"/>
              </a:spcBef>
              <a:spcAft>
                <a:spcPct val="75000"/>
              </a:spcAft>
            </a:pPr>
            <a:r>
              <a:rPr dirty="0" lang="en-US" smtClean="0">
                <a:solidFill>
                  <a:srgbClr val="FFCC00"/>
                </a:solidFill>
              </a:rPr>
              <a:t>Employers </a:t>
            </a:r>
          </a:p>
          <a:p>
            <a:pPr indent="-285750" marL="285750">
              <a:spcBef>
                <a:spcPct val="20000"/>
              </a:spcBef>
              <a:spcAft>
                <a:spcPct val="75000"/>
              </a:spcAft>
              <a:buFont typeface="Arial" pitchFamily="34" charset="0"/>
              <a:buChar char="•"/>
            </a:pPr>
            <a:r>
              <a:rPr dirty="0" lang="en-US" smtClean="0">
                <a:solidFill>
                  <a:srgbClr val="FFCC00"/>
                </a:solidFill>
              </a:rPr>
              <a:t>For employers, this will be a big blow to their profitability </a:t>
            </a:r>
          </a:p>
          <a:p>
            <a:pPr indent="-285750" marL="285750">
              <a:spcBef>
                <a:spcPct val="20000"/>
              </a:spcBef>
              <a:spcAft>
                <a:spcPct val="75000"/>
              </a:spcAft>
              <a:buFont typeface="Arial" pitchFamily="34" charset="0"/>
              <a:buChar char="•"/>
            </a:pPr>
            <a:r>
              <a:rPr dirty="0" lang="en-US" smtClean="0">
                <a:solidFill>
                  <a:srgbClr val="FFCC00"/>
                </a:solidFill>
              </a:rPr>
              <a:t>They will have to pay workers even when they are out of work</a:t>
            </a:r>
            <a:endParaRPr dirty="0" lang="en-US">
              <a:solidFill>
                <a:srgbClr val="FFCC00"/>
              </a:solidFill>
            </a:endParaRPr>
          </a:p>
        </p:txBody>
      </p:sp>
      <p:sp>
        <p:nvSpPr>
          <p:cNvPr id="1048636" name="Line 7"/>
          <p:cNvSpPr>
            <a:spLocks noChangeShapeType="1"/>
          </p:cNvSpPr>
          <p:nvPr/>
        </p:nvSpPr>
        <p:spPr bwMode="auto">
          <a:xfrm>
            <a:off x="339725" y="3951288"/>
            <a:ext cx="8413750" cy="0"/>
          </a:xfrm>
          <a:prstGeom prst="line"/>
          <a:noFill/>
          <a:ln w="12700">
            <a:solidFill>
              <a:schemeClr val="tx1"/>
            </a:solidFill>
            <a:round/>
            <a:headEnd/>
            <a:tailEnd/>
          </a:ln>
          <a:effectLst/>
        </p:spPr>
        <p:txBody>
          <a:bodyPr/>
          <a:p>
            <a:endParaRPr lang="en-US"/>
          </a:p>
        </p:txBody>
      </p:sp>
      <p:pic>
        <p:nvPicPr>
          <p:cNvPr id="2097156" name="Content Placeholder 2"/>
          <p:cNvPicPr>
            <a:picLocks noChangeAspect="1" noGrp="1"/>
          </p:cNvPicPr>
          <p:nvPr>
            <p:ph sz="half" idx="1"/>
          </p:nvPr>
        </p:nvPicPr>
        <p:blipFill>
          <a:blip xmlns:r="http://schemas.openxmlformats.org/officeDocument/2006/relationships" r:embed="rId1" cstate="print"/>
          <a:stretch>
            <a:fillRect/>
          </a:stretch>
        </p:blipFill>
        <p:spPr>
          <a:xfrm>
            <a:off x="528074" y="914400"/>
            <a:ext cx="4620753" cy="3079750"/>
          </a:xfrm>
        </p:spPr>
      </p:pic>
      <p:pic>
        <p:nvPicPr>
          <p:cNvPr id="2097157" name="Picture 3"/>
          <p:cNvPicPr>
            <a:picLocks noChangeAspect="1"/>
          </p:cNvPicPr>
          <p:nvPr/>
        </p:nvPicPr>
        <p:blipFill>
          <a:blip xmlns:r="http://schemas.openxmlformats.org/officeDocument/2006/relationships" r:embed="rId2" cstate="print"/>
          <a:stretch>
            <a:fillRect/>
          </a:stretch>
        </p:blipFill>
        <p:spPr>
          <a:xfrm>
            <a:off x="6395398" y="4252686"/>
            <a:ext cx="2748602" cy="2605314"/>
          </a:xfrm>
          <a:prstGeom prst="rect"/>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34">
                                            <p:txEl>
                                              <p:pRg st="0" end="0"/>
                                            </p:txEl>
                                          </p:spTgt>
                                        </p:tgtEl>
                                        <p:attrNameLst>
                                          <p:attrName>style.visibility</p:attrName>
                                        </p:attrNameLst>
                                      </p:cBhvr>
                                      <p:to>
                                        <p:strVal val="visible"/>
                                      </p:to>
                                    </p:set>
                                    <p:animEffect transition="in" filter="slide(fromTop)">
                                      <p:cBhvr>
                                        <p:cTn dur="500" id="7"/>
                                        <p:tgtEl>
                                          <p:spTgt spid="1048634">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34">
                                            <p:txEl>
                                              <p:pRg st="1" end="1"/>
                                            </p:txEl>
                                          </p:spTgt>
                                        </p:tgtEl>
                                        <p:attrNameLst>
                                          <p:attrName>style.visibility</p:attrName>
                                        </p:attrNameLst>
                                      </p:cBhvr>
                                      <p:to>
                                        <p:strVal val="visible"/>
                                      </p:to>
                                    </p:set>
                                    <p:animEffect transition="in" filter="slide(fromTop)">
                                      <p:cBhvr>
                                        <p:cTn dur="500" id="12"/>
                                        <p:tgtEl>
                                          <p:spTgt spid="1048634">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34">
                                            <p:txEl>
                                              <p:pRg st="2" end="2"/>
                                            </p:txEl>
                                          </p:spTgt>
                                        </p:tgtEl>
                                        <p:attrNameLst>
                                          <p:attrName>style.visibility</p:attrName>
                                        </p:attrNameLst>
                                      </p:cBhvr>
                                      <p:to>
                                        <p:strVal val="visible"/>
                                      </p:to>
                                    </p:set>
                                    <p:animEffect transition="in" filter="slide(fromTop)">
                                      <p:cBhvr>
                                        <p:cTn dur="500" id="17"/>
                                        <p:tgtEl>
                                          <p:spTgt spid="1048634">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34">
                                            <p:txEl>
                                              <p:pRg st="3" end="3"/>
                                            </p:txEl>
                                          </p:spTgt>
                                        </p:tgtEl>
                                        <p:attrNameLst>
                                          <p:attrName>style.visibility</p:attrName>
                                        </p:attrNameLst>
                                      </p:cBhvr>
                                      <p:to>
                                        <p:strVal val="visible"/>
                                      </p:to>
                                    </p:set>
                                    <p:animEffect transition="in" filter="slide(fromTop)">
                                      <p:cBhvr>
                                        <p:cTn dur="500" id="22"/>
                                        <p:tgtEl>
                                          <p:spTgt spid="1048634">
                                            <p:txEl>
                                              <p:pRg st="3" end="3"/>
                                            </p:txEl>
                                          </p:spTgt>
                                        </p:tgtEl>
                                      </p:cBhvr>
                                    </p:animEffect>
                                  </p:childTnLst>
                                </p:cTn>
                              </p:par>
                            </p:childTnLst>
                          </p:cTn>
                        </p:par>
                      </p:childTnLst>
                    </p:cTn>
                  </p:par>
                  <p:par>
                    <p:cTn fill="hold" id="23" nodeType="clickPar">
                      <p:stCondLst>
                        <p:cond delay="indefinite"/>
                      </p:stCondLst>
                      <p:childTnLst>
                        <p:par>
                          <p:cTn fill="hold" id="24" nodeType="withGroup">
                            <p:stCondLst>
                              <p:cond delay="0"/>
                            </p:stCondLst>
                            <p:childTnLst>
                              <p:par>
                                <p:cTn fill="hold" grpId="0" id="25" nodeType="clickEffect" presetClass="entr" presetID="12" presetSubtype="8">
                                  <p:stCondLst>
                                    <p:cond delay="0"/>
                                  </p:stCondLst>
                                  <p:childTnLst>
                                    <p:set>
                                      <p:cBhvr>
                                        <p:cTn dur="1" fill="hold" id="26">
                                          <p:stCondLst>
                                            <p:cond delay="0"/>
                                          </p:stCondLst>
                                        </p:cTn>
                                        <p:tgtEl>
                                          <p:spTgt spid="1048635">
                                            <p:txEl>
                                              <p:pRg st="0" end="0"/>
                                            </p:txEl>
                                          </p:spTgt>
                                        </p:tgtEl>
                                        <p:attrNameLst>
                                          <p:attrName>style.visibility</p:attrName>
                                        </p:attrNameLst>
                                      </p:cBhvr>
                                      <p:to>
                                        <p:strVal val="visible"/>
                                      </p:to>
                                    </p:set>
                                    <p:animEffect transition="in" filter="slide(fromLeft)">
                                      <p:cBhvr>
                                        <p:cTn dur="500" id="27"/>
                                        <p:tgtEl>
                                          <p:spTgt spid="1048635">
                                            <p:txEl>
                                              <p:pRg st="0" end="0"/>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2" presetSubtype="8">
                                  <p:stCondLst>
                                    <p:cond delay="0"/>
                                  </p:stCondLst>
                                  <p:childTnLst>
                                    <p:set>
                                      <p:cBhvr>
                                        <p:cTn dur="1" fill="hold" id="31">
                                          <p:stCondLst>
                                            <p:cond delay="0"/>
                                          </p:stCondLst>
                                        </p:cTn>
                                        <p:tgtEl>
                                          <p:spTgt spid="1048635">
                                            <p:txEl>
                                              <p:pRg st="1" end="1"/>
                                            </p:txEl>
                                          </p:spTgt>
                                        </p:tgtEl>
                                        <p:attrNameLst>
                                          <p:attrName>style.visibility</p:attrName>
                                        </p:attrNameLst>
                                      </p:cBhvr>
                                      <p:to>
                                        <p:strVal val="visible"/>
                                      </p:to>
                                    </p:set>
                                    <p:animEffect transition="in" filter="slide(fromLeft)">
                                      <p:cBhvr>
                                        <p:cTn dur="500" id="32"/>
                                        <p:tgtEl>
                                          <p:spTgt spid="1048635">
                                            <p:txEl>
                                              <p:pRg st="1" end="1"/>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8">
                                  <p:stCondLst>
                                    <p:cond delay="0"/>
                                  </p:stCondLst>
                                  <p:childTnLst>
                                    <p:set>
                                      <p:cBhvr>
                                        <p:cTn dur="1" fill="hold" id="36">
                                          <p:stCondLst>
                                            <p:cond delay="0"/>
                                          </p:stCondLst>
                                        </p:cTn>
                                        <p:tgtEl>
                                          <p:spTgt spid="1048635">
                                            <p:txEl>
                                              <p:pRg st="2" end="2"/>
                                            </p:txEl>
                                          </p:spTgt>
                                        </p:tgtEl>
                                        <p:attrNameLst>
                                          <p:attrName>style.visibility</p:attrName>
                                        </p:attrNameLst>
                                      </p:cBhvr>
                                      <p:to>
                                        <p:strVal val="visible"/>
                                      </p:to>
                                    </p:set>
                                    <p:animEffect transition="in" filter="slide(fromLeft)">
                                      <p:cBhvr>
                                        <p:cTn dur="500" id="37"/>
                                        <p:tgtEl>
                                          <p:spTgt spid="10486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4" grpId="0" build="p" autoUpdateAnimBg="0"/>
      <p:bldP spid="104863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40" name="Footer Placeholder 5"/>
          <p:cNvSpPr>
            <a:spLocks noGrp="1"/>
          </p:cNvSpPr>
          <p:nvPr>
            <p:ph type="ftr" sz="quarter" idx="11"/>
          </p:nvPr>
        </p:nvSpPr>
        <p:spPr>
          <a:xfrm>
            <a:off x="2996292" y="7090228"/>
            <a:ext cx="3454400" cy="476250"/>
          </a:xfrm>
        </p:spPr>
        <p:txBody>
          <a:bodyPr/>
          <a:p>
            <a:r>
              <a:rPr dirty="0" lang="en-US" smtClean="0"/>
              <a:t>Election 2020: Labor Movement (Paid Leave)</a:t>
            </a:r>
          </a:p>
          <a:p>
            <a:endParaRPr dirty="0" lang="en-US" smtClean="0"/>
          </a:p>
          <a:p>
            <a:endParaRPr dirty="0" lang="en-US" smtClean="0"/>
          </a:p>
          <a:p>
            <a:endParaRPr dirty="0" lang="en-US"/>
          </a:p>
        </p:txBody>
      </p:sp>
      <p:sp>
        <p:nvSpPr>
          <p:cNvPr id="1048641" name="Rectangle 2"/>
          <p:cNvSpPr>
            <a:spLocks noGrp="1" noChangeArrowheads="1"/>
          </p:cNvSpPr>
          <p:nvPr>
            <p:ph type="title"/>
          </p:nvPr>
        </p:nvSpPr>
        <p:spPr>
          <a:xfrm>
            <a:off x="211138" y="73025"/>
            <a:ext cx="8027987" cy="614363"/>
          </a:xfrm>
        </p:spPr>
        <p:txBody>
          <a:bodyPr/>
          <a:p>
            <a:r>
              <a:rPr dirty="0" lang="en-US" smtClean="0"/>
              <a:t>Paid Leave: Opinions of Americans </a:t>
            </a:r>
            <a:endParaRPr dirty="0" lang="en-US"/>
          </a:p>
        </p:txBody>
      </p:sp>
      <p:sp>
        <p:nvSpPr>
          <p:cNvPr id="1048642" name="Rectangle 3"/>
          <p:cNvSpPr>
            <a:spLocks noChangeArrowheads="1"/>
          </p:cNvSpPr>
          <p:nvPr/>
        </p:nvSpPr>
        <p:spPr bwMode="auto">
          <a:xfrm>
            <a:off x="6119813" y="854075"/>
            <a:ext cx="2744787" cy="2960688"/>
          </a:xfrm>
          <a:prstGeom prst="rect"/>
          <a:noFill/>
          <a:ln>
            <a:noFill/>
          </a:ln>
          <a:effectLst/>
        </p:spPr>
        <p:txBody>
          <a:bodyPr/>
          <a:p>
            <a:pPr>
              <a:spcBef>
                <a:spcPct val="20000"/>
              </a:spcBef>
              <a:spcAft>
                <a:spcPct val="75000"/>
              </a:spcAft>
            </a:pPr>
            <a:r>
              <a:rPr dirty="0" sz="2000" lang="en-US" smtClean="0"/>
              <a:t>Pew Research Center</a:t>
            </a:r>
          </a:p>
          <a:p>
            <a:pPr indent="-342900" marL="342900">
              <a:spcBef>
                <a:spcPct val="20000"/>
              </a:spcBef>
              <a:spcAft>
                <a:spcPct val="75000"/>
              </a:spcAft>
              <a:buFont typeface="Arial" pitchFamily="34" charset="0"/>
              <a:buChar char="•"/>
            </a:pPr>
            <a:r>
              <a:rPr dirty="0" sz="2000" lang="en-US" smtClean="0"/>
              <a:t>More Americans want paid leave </a:t>
            </a:r>
          </a:p>
          <a:p>
            <a:pPr indent="-342900" marL="342900">
              <a:spcBef>
                <a:spcPct val="20000"/>
              </a:spcBef>
              <a:spcAft>
                <a:spcPct val="75000"/>
              </a:spcAft>
              <a:buFont typeface="Arial" pitchFamily="34" charset="0"/>
              <a:buChar char="•"/>
            </a:pPr>
            <a:r>
              <a:rPr dirty="0" sz="2000" lang="en-US" smtClean="0"/>
              <a:t>85% say all workers should receive paid leave</a:t>
            </a:r>
          </a:p>
          <a:p>
            <a:pPr indent="-342900" marL="342900">
              <a:spcBef>
                <a:spcPct val="20000"/>
              </a:spcBef>
              <a:spcAft>
                <a:spcPct val="75000"/>
              </a:spcAft>
              <a:buFont typeface="Arial" pitchFamily="34" charset="0"/>
              <a:buChar char="•"/>
            </a:pPr>
            <a:r>
              <a:rPr dirty="0" sz="2000" lang="en-US" smtClean="0"/>
              <a:t>82% support mothers taking paid leave </a:t>
            </a:r>
          </a:p>
          <a:p>
            <a:pPr indent="-342900" marL="342900">
              <a:spcBef>
                <a:spcPct val="20000"/>
              </a:spcBef>
              <a:spcAft>
                <a:spcPct val="75000"/>
              </a:spcAft>
              <a:buFont typeface="Arial" pitchFamily="34" charset="0"/>
              <a:buChar char="•"/>
            </a:pPr>
            <a:r>
              <a:rPr dirty="0" sz="2000" lang="en-US" smtClean="0"/>
              <a:t>69% support fathers taking paid leave</a:t>
            </a:r>
          </a:p>
          <a:p>
            <a:pPr>
              <a:spcBef>
                <a:spcPct val="20000"/>
              </a:spcBef>
              <a:spcAft>
                <a:spcPct val="75000"/>
              </a:spcAft>
            </a:pPr>
            <a:r>
              <a:rPr dirty="0" sz="2000" lang="en-US" smtClean="0"/>
              <a:t> </a:t>
            </a:r>
            <a:endParaRPr dirty="0" sz="2000" lang="en-US"/>
          </a:p>
        </p:txBody>
      </p:sp>
      <p:sp>
        <p:nvSpPr>
          <p:cNvPr id="1048643" name="Rectangle 4"/>
          <p:cNvSpPr>
            <a:spLocks noChangeArrowheads="1"/>
          </p:cNvSpPr>
          <p:nvPr/>
        </p:nvSpPr>
        <p:spPr bwMode="auto">
          <a:xfrm>
            <a:off x="277813" y="4688114"/>
            <a:ext cx="6310312" cy="1352323"/>
          </a:xfrm>
          <a:prstGeom prst="rect"/>
          <a:noFill/>
          <a:ln>
            <a:noFill/>
          </a:ln>
          <a:effectLst/>
        </p:spPr>
        <p:txBody>
          <a:bodyPr/>
          <a:p>
            <a:pPr indent="-285750" marL="285750">
              <a:spcBef>
                <a:spcPct val="20000"/>
              </a:spcBef>
              <a:spcAft>
                <a:spcPct val="75000"/>
              </a:spcAft>
              <a:buFont typeface="Arial" pitchFamily="34" charset="0"/>
              <a:buChar char="•"/>
            </a:pPr>
            <a:r>
              <a:rPr dirty="0" lang="en-US" smtClean="0">
                <a:solidFill>
                  <a:srgbClr val="FFCC00"/>
                </a:solidFill>
              </a:rPr>
              <a:t>Most employers also support employees to take leave</a:t>
            </a:r>
          </a:p>
          <a:p>
            <a:pPr indent="-285750" marL="285750">
              <a:spcBef>
                <a:spcPct val="20000"/>
              </a:spcBef>
              <a:spcAft>
                <a:spcPct val="75000"/>
              </a:spcAft>
              <a:buFont typeface="Arial" pitchFamily="34" charset="0"/>
              <a:buChar char="•"/>
            </a:pPr>
            <a:r>
              <a:rPr dirty="0" lang="en-US" smtClean="0">
                <a:solidFill>
                  <a:srgbClr val="FFCC00"/>
                </a:solidFill>
              </a:rPr>
              <a:t>The controversy emerges in whether organizations can pay (Smith, 2020)</a:t>
            </a:r>
            <a:endParaRPr dirty="0" lang="en-US">
              <a:solidFill>
                <a:srgbClr val="FFCC00"/>
              </a:solidFill>
            </a:endParaRPr>
          </a:p>
        </p:txBody>
      </p:sp>
      <p:sp>
        <p:nvSpPr>
          <p:cNvPr id="1048644" name="Line 5"/>
          <p:cNvSpPr>
            <a:spLocks noChangeShapeType="1"/>
          </p:cNvSpPr>
          <p:nvPr/>
        </p:nvSpPr>
        <p:spPr bwMode="auto">
          <a:xfrm>
            <a:off x="339725" y="3951288"/>
            <a:ext cx="8413750" cy="0"/>
          </a:xfrm>
          <a:prstGeom prst="line"/>
          <a:noFill/>
          <a:ln w="12700">
            <a:solidFill>
              <a:schemeClr val="tx1"/>
            </a:solidFill>
            <a:round/>
            <a:headEnd/>
            <a:tailEnd/>
          </a:ln>
          <a:effectLst/>
        </p:spPr>
        <p:txBody>
          <a:bodyPr/>
          <a:p>
            <a:endParaRPr lang="en-US"/>
          </a:p>
        </p:txBody>
      </p:sp>
      <p:pic>
        <p:nvPicPr>
          <p:cNvPr id="2097158" name="Content Placeholder 4"/>
          <p:cNvPicPr>
            <a:picLocks noChangeAspect="1" noGrp="1"/>
          </p:cNvPicPr>
          <p:nvPr>
            <p:ph sz="half" idx="1"/>
          </p:nvPr>
        </p:nvPicPr>
        <p:blipFill>
          <a:blip xmlns:r="http://schemas.openxmlformats.org/officeDocument/2006/relationships" r:embed="rId1"/>
          <a:stretch>
            <a:fillRect/>
          </a:stretch>
        </p:blipFill>
        <p:spPr>
          <a:xfrm>
            <a:off x="-1" y="566057"/>
            <a:ext cx="6119813" cy="3947885"/>
          </a:xfrm>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cond evt="onBegin" delay="0">
                          <p:tn val="2"/>
                        </p:cond>
                      </p:stCondLst>
                      <p:childTnLst>
                        <p:par>
                          <p:cTn fill="hold" id="4" nodeType="withGroup">
                            <p:stCondLst>
                              <p:cond delay="0"/>
                            </p:stCondLst>
                            <p:childTnLst>
                              <p:par>
                                <p:cTn fill="hold" grpId="0" id="5" nodeType="afterEffect" presetClass="entr" presetID="12" presetSubtype="1">
                                  <p:stCondLst>
                                    <p:cond delay="0"/>
                                  </p:stCondLst>
                                  <p:childTnLst>
                                    <p:set>
                                      <p:cBhvr>
                                        <p:cTn dur="1" fill="hold" id="6">
                                          <p:stCondLst>
                                            <p:cond delay="0"/>
                                          </p:stCondLst>
                                        </p:cTn>
                                        <p:tgtEl>
                                          <p:spTgt spid="1048642">
                                            <p:txEl>
                                              <p:pRg st="0" end="0"/>
                                            </p:txEl>
                                          </p:spTgt>
                                        </p:tgtEl>
                                        <p:attrNameLst>
                                          <p:attrName>style.visibility</p:attrName>
                                        </p:attrNameLst>
                                      </p:cBhvr>
                                      <p:to>
                                        <p:strVal val="visible"/>
                                      </p:to>
                                    </p:set>
                                    <p:animEffect transition="in" filter="slide(fromTop)">
                                      <p:cBhvr>
                                        <p:cTn dur="500" id="7"/>
                                        <p:tgtEl>
                                          <p:spTgt spid="1048642">
                                            <p:txEl>
                                              <p:pRg st="0" end="0"/>
                                            </p:txEl>
                                          </p:spTgt>
                                        </p:tgtEl>
                                      </p:cBhvr>
                                    </p:animEffect>
                                  </p:childTnLst>
                                </p:cTn>
                              </p:par>
                            </p:childTnLst>
                          </p:cTn>
                        </p:par>
                        <p:par>
                          <p:cTn fill="hold" id="8">
                            <p:stCondLst>
                              <p:cond delay="500"/>
                            </p:stCondLst>
                            <p:childTnLst>
                              <p:par>
                                <p:cTn fill="hold" grpId="0" id="9" nodeType="afterEffect" presetClass="entr" presetID="12" presetSubtype="1">
                                  <p:stCondLst>
                                    <p:cond delay="0"/>
                                  </p:stCondLst>
                                  <p:childTnLst>
                                    <p:set>
                                      <p:cBhvr>
                                        <p:cTn dur="1" fill="hold" id="10">
                                          <p:stCondLst>
                                            <p:cond delay="0"/>
                                          </p:stCondLst>
                                        </p:cTn>
                                        <p:tgtEl>
                                          <p:spTgt spid="1048642">
                                            <p:txEl>
                                              <p:pRg st="1" end="1"/>
                                            </p:txEl>
                                          </p:spTgt>
                                        </p:tgtEl>
                                        <p:attrNameLst>
                                          <p:attrName>style.visibility</p:attrName>
                                        </p:attrNameLst>
                                      </p:cBhvr>
                                      <p:to>
                                        <p:strVal val="visible"/>
                                      </p:to>
                                    </p:set>
                                    <p:animEffect transition="in" filter="slide(fromTop)">
                                      <p:cBhvr>
                                        <p:cTn dur="500" id="11"/>
                                        <p:tgtEl>
                                          <p:spTgt spid="1048642">
                                            <p:txEl>
                                              <p:pRg st="1" end="1"/>
                                            </p:txEl>
                                          </p:spTgt>
                                        </p:tgtEl>
                                      </p:cBhvr>
                                    </p:animEffect>
                                  </p:childTnLst>
                                </p:cTn>
                              </p:par>
                            </p:childTnLst>
                          </p:cTn>
                        </p:par>
                        <p:par>
                          <p:cTn fill="hold" id="12">
                            <p:stCondLst>
                              <p:cond delay="1000"/>
                            </p:stCondLst>
                            <p:childTnLst>
                              <p:par>
                                <p:cTn fill="hold" grpId="0" id="13" nodeType="afterEffect" presetClass="entr" presetID="12" presetSubtype="1">
                                  <p:stCondLst>
                                    <p:cond delay="0"/>
                                  </p:stCondLst>
                                  <p:childTnLst>
                                    <p:set>
                                      <p:cBhvr>
                                        <p:cTn dur="1" fill="hold" id="14">
                                          <p:stCondLst>
                                            <p:cond delay="0"/>
                                          </p:stCondLst>
                                        </p:cTn>
                                        <p:tgtEl>
                                          <p:spTgt spid="1048642">
                                            <p:txEl>
                                              <p:pRg st="2" end="2"/>
                                            </p:txEl>
                                          </p:spTgt>
                                        </p:tgtEl>
                                        <p:attrNameLst>
                                          <p:attrName>style.visibility</p:attrName>
                                        </p:attrNameLst>
                                      </p:cBhvr>
                                      <p:to>
                                        <p:strVal val="visible"/>
                                      </p:to>
                                    </p:set>
                                    <p:animEffect transition="in" filter="slide(fromTop)">
                                      <p:cBhvr>
                                        <p:cTn dur="500" id="15"/>
                                        <p:tgtEl>
                                          <p:spTgt spid="1048642">
                                            <p:txEl>
                                              <p:pRg st="2" end="2"/>
                                            </p:txEl>
                                          </p:spTgt>
                                        </p:tgtEl>
                                      </p:cBhvr>
                                    </p:animEffect>
                                  </p:childTnLst>
                                </p:cTn>
                              </p:par>
                            </p:childTnLst>
                          </p:cTn>
                        </p:par>
                        <p:par>
                          <p:cTn fill="hold" id="16">
                            <p:stCondLst>
                              <p:cond delay="1500"/>
                            </p:stCondLst>
                            <p:childTnLst>
                              <p:par>
                                <p:cTn fill="hold" grpId="0" id="17" nodeType="afterEffect" presetClass="entr" presetID="12" presetSubtype="1">
                                  <p:stCondLst>
                                    <p:cond delay="0"/>
                                  </p:stCondLst>
                                  <p:childTnLst>
                                    <p:set>
                                      <p:cBhvr>
                                        <p:cTn dur="1" fill="hold" id="18">
                                          <p:stCondLst>
                                            <p:cond delay="0"/>
                                          </p:stCondLst>
                                        </p:cTn>
                                        <p:tgtEl>
                                          <p:spTgt spid="1048642">
                                            <p:txEl>
                                              <p:pRg st="3" end="3"/>
                                            </p:txEl>
                                          </p:spTgt>
                                        </p:tgtEl>
                                        <p:attrNameLst>
                                          <p:attrName>style.visibility</p:attrName>
                                        </p:attrNameLst>
                                      </p:cBhvr>
                                      <p:to>
                                        <p:strVal val="visible"/>
                                      </p:to>
                                    </p:set>
                                    <p:animEffect transition="in" filter="slide(fromTop)">
                                      <p:cBhvr>
                                        <p:cTn dur="500" id="19"/>
                                        <p:tgtEl>
                                          <p:spTgt spid="1048642">
                                            <p:txEl>
                                              <p:pRg st="3" end="3"/>
                                            </p:txEl>
                                          </p:spTgt>
                                        </p:tgtEl>
                                      </p:cBhvr>
                                    </p:animEffect>
                                  </p:childTnLst>
                                </p:cTn>
                              </p:par>
                            </p:childTnLst>
                          </p:cTn>
                        </p:par>
                        <p:par>
                          <p:cTn fill="hold" id="20">
                            <p:stCondLst>
                              <p:cond delay="2000"/>
                            </p:stCondLst>
                            <p:childTnLst>
                              <p:par>
                                <p:cTn fill="hold" grpId="0" id="21" nodeType="afterEffect" presetClass="entr" presetID="12" presetSubtype="1">
                                  <p:stCondLst>
                                    <p:cond delay="0"/>
                                  </p:stCondLst>
                                  <p:childTnLst>
                                    <p:set>
                                      <p:cBhvr>
                                        <p:cTn dur="1" fill="hold" id="22">
                                          <p:stCondLst>
                                            <p:cond delay="0"/>
                                          </p:stCondLst>
                                        </p:cTn>
                                        <p:tgtEl>
                                          <p:spTgt spid="1048642">
                                            <p:txEl>
                                              <p:pRg st="4" end="4"/>
                                            </p:txEl>
                                          </p:spTgt>
                                        </p:tgtEl>
                                        <p:attrNameLst>
                                          <p:attrName>style.visibility</p:attrName>
                                        </p:attrNameLst>
                                      </p:cBhvr>
                                      <p:to>
                                        <p:strVal val="visible"/>
                                      </p:to>
                                    </p:set>
                                    <p:animEffect transition="in" filter="slide(fromTop)">
                                      <p:cBhvr>
                                        <p:cTn dur="500" id="23"/>
                                        <p:tgtEl>
                                          <p:spTgt spid="1048642">
                                            <p:txEl>
                                              <p:pRg st="4" end="4"/>
                                            </p:txEl>
                                          </p:spTgt>
                                        </p:tgtEl>
                                      </p:cBhvr>
                                    </p:animEffect>
                                  </p:childTnLst>
                                </p:cTn>
                              </p:par>
                            </p:childTnLst>
                          </p:cTn>
                        </p:par>
                        <p:par>
                          <p:cTn fill="hold" id="24">
                            <p:stCondLst>
                              <p:cond delay="2500"/>
                            </p:stCondLst>
                            <p:childTnLst>
                              <p:par>
                                <p:cTn fill="hold" grpId="0" id="25" nodeType="afterEffect" presetClass="entr" presetID="12" presetSubtype="1">
                                  <p:stCondLst>
                                    <p:cond delay="0"/>
                                  </p:stCondLst>
                                  <p:childTnLst>
                                    <p:set>
                                      <p:cBhvr>
                                        <p:cTn dur="1" fill="hold" id="26">
                                          <p:stCondLst>
                                            <p:cond delay="0"/>
                                          </p:stCondLst>
                                        </p:cTn>
                                        <p:tgtEl>
                                          <p:spTgt spid="1048642">
                                            <p:txEl>
                                              <p:pRg st="5" end="5"/>
                                            </p:txEl>
                                          </p:spTgt>
                                        </p:tgtEl>
                                        <p:attrNameLst>
                                          <p:attrName>style.visibility</p:attrName>
                                        </p:attrNameLst>
                                      </p:cBhvr>
                                      <p:to>
                                        <p:strVal val="visible"/>
                                      </p:to>
                                    </p:set>
                                    <p:animEffect transition="in" filter="slide(fromTop)">
                                      <p:cBhvr>
                                        <p:cTn dur="500" id="27"/>
                                        <p:tgtEl>
                                          <p:spTgt spid="1048642">
                                            <p:txEl>
                                              <p:pRg st="5" end="5"/>
                                            </p:txEl>
                                          </p:spTgt>
                                        </p:tgtEl>
                                      </p:cBhvr>
                                    </p:animEffect>
                                  </p:childTnLst>
                                </p:cTn>
                              </p:par>
                            </p:childTnLst>
                          </p:cTn>
                        </p:par>
                      </p:childTnLst>
                    </p:cTn>
                  </p:par>
                  <p:par>
                    <p:cTn fill="hold" id="28" nodeType="clickPar">
                      <p:stCondLst>
                        <p:cond delay="indefinite"/>
                      </p:stCondLst>
                      <p:childTnLst>
                        <p:par>
                          <p:cTn fill="hold" id="29" nodeType="withGroup">
                            <p:stCondLst>
                              <p:cond delay="0"/>
                            </p:stCondLst>
                            <p:childTnLst>
                              <p:par>
                                <p:cTn fill="hold" grpId="0" id="30" nodeType="clickEffect" presetClass="entr" presetID="12" presetSubtype="8">
                                  <p:stCondLst>
                                    <p:cond delay="0"/>
                                  </p:stCondLst>
                                  <p:childTnLst>
                                    <p:set>
                                      <p:cBhvr>
                                        <p:cTn dur="1" fill="hold" id="31">
                                          <p:stCondLst>
                                            <p:cond delay="0"/>
                                          </p:stCondLst>
                                        </p:cTn>
                                        <p:tgtEl>
                                          <p:spTgt spid="1048643">
                                            <p:txEl>
                                              <p:pRg st="0" end="0"/>
                                            </p:txEl>
                                          </p:spTgt>
                                        </p:tgtEl>
                                        <p:attrNameLst>
                                          <p:attrName>style.visibility</p:attrName>
                                        </p:attrNameLst>
                                      </p:cBhvr>
                                      <p:to>
                                        <p:strVal val="visible"/>
                                      </p:to>
                                    </p:set>
                                    <p:animEffect transition="in" filter="slide(fromLeft)">
                                      <p:cBhvr>
                                        <p:cTn dur="500" id="32"/>
                                        <p:tgtEl>
                                          <p:spTgt spid="1048643">
                                            <p:txEl>
                                              <p:pRg st="0" end="0"/>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8">
                                  <p:stCondLst>
                                    <p:cond delay="0"/>
                                  </p:stCondLst>
                                  <p:childTnLst>
                                    <p:set>
                                      <p:cBhvr>
                                        <p:cTn dur="1" fill="hold" id="36">
                                          <p:stCondLst>
                                            <p:cond delay="0"/>
                                          </p:stCondLst>
                                        </p:cTn>
                                        <p:tgtEl>
                                          <p:spTgt spid="1048643">
                                            <p:txEl>
                                              <p:pRg st="1" end="1"/>
                                            </p:txEl>
                                          </p:spTgt>
                                        </p:tgtEl>
                                        <p:attrNameLst>
                                          <p:attrName>style.visibility</p:attrName>
                                        </p:attrNameLst>
                                      </p:cBhvr>
                                      <p:to>
                                        <p:strVal val="visible"/>
                                      </p:to>
                                    </p:set>
                                    <p:animEffect transition="in" filter="slide(fromLeft)">
                                      <p:cBhvr>
                                        <p:cTn dur="500" id="37"/>
                                        <p:tgtEl>
                                          <p:spTgt spid="10486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42" grpId="0" build="p" autoUpdateAnimBg="0" advAuto="0"/>
      <p:bldP spid="10486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51" name=""/>
        <p:cNvGrpSpPr/>
        <p:nvPr/>
      </p:nvGrpSpPr>
      <p:grpSpPr>
        <a:xfrm>
          <a:off x="0" y="0"/>
          <a:ext cx="0" cy="0"/>
          <a:chOff x="0" y="0"/>
          <a:chExt cx="0" cy="0"/>
        </a:xfrm>
      </p:grpSpPr>
      <p:sp>
        <p:nvSpPr>
          <p:cNvPr id="1048648" name="Footer Placeholder 5"/>
          <p:cNvSpPr>
            <a:spLocks noGrp="1"/>
          </p:cNvSpPr>
          <p:nvPr>
            <p:ph type="ftr" sz="quarter" idx="11"/>
          </p:nvPr>
        </p:nvSpPr>
        <p:spPr>
          <a:xfrm>
            <a:off x="2819400" y="7075714"/>
            <a:ext cx="3454400" cy="476250"/>
          </a:xfrm>
        </p:spPr>
        <p:txBody>
          <a:bodyPr/>
          <a:p>
            <a:r>
              <a:rPr dirty="0" lang="en-US" smtClean="0"/>
              <a:t>Election 2020: Labor Movement (Paid Leave)</a:t>
            </a:r>
          </a:p>
          <a:p>
            <a:endParaRPr dirty="0" lang="en-US" smtClean="0"/>
          </a:p>
          <a:p>
            <a:endParaRPr dirty="0" lang="en-US" smtClean="0"/>
          </a:p>
          <a:p>
            <a:endParaRPr dirty="0" lang="en-US"/>
          </a:p>
        </p:txBody>
      </p:sp>
      <p:sp>
        <p:nvSpPr>
          <p:cNvPr id="1048649" name="Rectangle 2"/>
          <p:cNvSpPr>
            <a:spLocks noGrp="1" noChangeArrowheads="1"/>
          </p:cNvSpPr>
          <p:nvPr>
            <p:ph type="title"/>
          </p:nvPr>
        </p:nvSpPr>
        <p:spPr>
          <a:xfrm>
            <a:off x="211138" y="73025"/>
            <a:ext cx="8027987" cy="614363"/>
          </a:xfrm>
        </p:spPr>
        <p:txBody>
          <a:bodyPr/>
          <a:p>
            <a:r>
              <a:rPr dirty="0" lang="en-US" smtClean="0"/>
              <a:t>Paid Leave in America</a:t>
            </a:r>
            <a:endParaRPr dirty="0" lang="en-US"/>
          </a:p>
        </p:txBody>
      </p:sp>
      <p:sp>
        <p:nvSpPr>
          <p:cNvPr id="1048650" name="Rectangle 3"/>
          <p:cNvSpPr>
            <a:spLocks noChangeArrowheads="1"/>
          </p:cNvSpPr>
          <p:nvPr/>
        </p:nvSpPr>
        <p:spPr bwMode="auto">
          <a:xfrm>
            <a:off x="6119813" y="854075"/>
            <a:ext cx="2744787" cy="2960688"/>
          </a:xfrm>
          <a:prstGeom prst="rect"/>
          <a:noFill/>
          <a:ln>
            <a:noFill/>
          </a:ln>
          <a:effectLst/>
        </p:spPr>
        <p:txBody>
          <a:bodyPr/>
          <a:p>
            <a:pPr indent="-342900" marL="342900">
              <a:spcBef>
                <a:spcPct val="20000"/>
              </a:spcBef>
              <a:spcAft>
                <a:spcPct val="75000"/>
              </a:spcAft>
              <a:buFont typeface="Arial" pitchFamily="34" charset="0"/>
              <a:buChar char="•"/>
            </a:pPr>
            <a:r>
              <a:rPr dirty="0" sz="2000" lang="en-US" smtClean="0"/>
              <a:t>Even though there are no laws on paid leave</a:t>
            </a:r>
          </a:p>
          <a:p>
            <a:pPr indent="-342900" marL="342900">
              <a:spcBef>
                <a:spcPct val="20000"/>
              </a:spcBef>
              <a:spcAft>
                <a:spcPct val="75000"/>
              </a:spcAft>
              <a:buFont typeface="Arial" pitchFamily="34" charset="0"/>
              <a:buChar char="•"/>
            </a:pPr>
            <a:r>
              <a:rPr dirty="0" sz="2000" lang="en-US" smtClean="0"/>
              <a:t>Employers are supporting the idea </a:t>
            </a:r>
          </a:p>
          <a:p>
            <a:pPr indent="-342900" marL="342900">
              <a:spcBef>
                <a:spcPct val="20000"/>
              </a:spcBef>
              <a:spcAft>
                <a:spcPct val="75000"/>
              </a:spcAft>
              <a:buFont typeface="Arial" pitchFamily="34" charset="0"/>
              <a:buChar char="•"/>
            </a:pPr>
            <a:r>
              <a:rPr dirty="0" sz="2000" lang="en-US" smtClean="0"/>
              <a:t>To support their workers who are in problems </a:t>
            </a:r>
          </a:p>
          <a:p>
            <a:pPr indent="-342900" marL="342900">
              <a:spcBef>
                <a:spcPct val="20000"/>
              </a:spcBef>
              <a:spcAft>
                <a:spcPct val="75000"/>
              </a:spcAft>
              <a:buFont typeface="Arial" pitchFamily="34" charset="0"/>
              <a:buChar char="•"/>
            </a:pPr>
            <a:r>
              <a:rPr dirty="0" sz="2000" lang="en-US" smtClean="0"/>
              <a:t>In 2017, 3% of employers were giving paid leave</a:t>
            </a:r>
          </a:p>
          <a:p>
            <a:pPr indent="-342900" marL="342900">
              <a:spcBef>
                <a:spcPct val="20000"/>
              </a:spcBef>
              <a:spcAft>
                <a:spcPct val="75000"/>
              </a:spcAft>
              <a:buFont typeface="Arial" pitchFamily="34" charset="0"/>
              <a:buChar char="•"/>
            </a:pPr>
            <a:r>
              <a:rPr dirty="0" sz="2000" lang="en-US" smtClean="0"/>
              <a:t>In 2019, it increase to 27%</a:t>
            </a:r>
            <a:endParaRPr dirty="0" sz="2000" lang="en-US"/>
          </a:p>
        </p:txBody>
      </p:sp>
      <p:sp>
        <p:nvSpPr>
          <p:cNvPr id="1048651" name="Line 7"/>
          <p:cNvSpPr>
            <a:spLocks noChangeShapeType="1"/>
          </p:cNvSpPr>
          <p:nvPr/>
        </p:nvSpPr>
        <p:spPr bwMode="auto">
          <a:xfrm>
            <a:off x="339725" y="3951288"/>
            <a:ext cx="8413750" cy="0"/>
          </a:xfrm>
          <a:prstGeom prst="line"/>
          <a:noFill/>
          <a:ln w="12700">
            <a:solidFill>
              <a:schemeClr val="tx1"/>
            </a:solidFill>
            <a:round/>
            <a:headEnd/>
            <a:tailEnd/>
          </a:ln>
          <a:effectLst/>
        </p:spPr>
        <p:txBody>
          <a:bodyPr/>
          <a:p>
            <a:endParaRPr lang="en-US"/>
          </a:p>
        </p:txBody>
      </p:sp>
      <p:sp>
        <p:nvSpPr>
          <p:cNvPr id="1048652" name="Rectangle 9"/>
          <p:cNvSpPr>
            <a:spLocks noChangeArrowheads="1"/>
          </p:cNvSpPr>
          <p:nvPr/>
        </p:nvSpPr>
        <p:spPr bwMode="auto">
          <a:xfrm>
            <a:off x="242888" y="4545013"/>
            <a:ext cx="5940425" cy="1837426"/>
          </a:xfrm>
          <a:prstGeom prst="rect"/>
          <a:noFill/>
          <a:ln>
            <a:noFill/>
          </a:ln>
          <a:effectLst/>
        </p:spPr>
        <p:txBody>
          <a:bodyPr>
            <a:spAutoFit/>
          </a:bodyPr>
          <a:p>
            <a:pPr indent="-223838" marL="223838">
              <a:spcBef>
                <a:spcPct val="20000"/>
              </a:spcBef>
              <a:spcAft>
                <a:spcPct val="45000"/>
              </a:spcAft>
              <a:buFontTx/>
              <a:buChar char="•"/>
            </a:pPr>
            <a:r>
              <a:rPr dirty="0" lang="en-US" smtClean="0">
                <a:solidFill>
                  <a:srgbClr val="FFCC00"/>
                </a:solidFill>
              </a:rPr>
              <a:t>More employers are showing their support for employees’ paid leave</a:t>
            </a:r>
          </a:p>
          <a:p>
            <a:pPr indent="-223838" marL="223838">
              <a:spcBef>
                <a:spcPct val="20000"/>
              </a:spcBef>
              <a:spcAft>
                <a:spcPct val="45000"/>
              </a:spcAft>
              <a:buFontTx/>
              <a:buChar char="•"/>
            </a:pPr>
            <a:r>
              <a:rPr dirty="0" lang="en-US" smtClean="0">
                <a:solidFill>
                  <a:srgbClr val="FFCC00"/>
                </a:solidFill>
              </a:rPr>
              <a:t>This means that it is possible to realize </a:t>
            </a:r>
          </a:p>
          <a:p>
            <a:pPr indent="-223838" marL="223838">
              <a:spcBef>
                <a:spcPct val="20000"/>
              </a:spcBef>
              <a:spcAft>
                <a:spcPct val="45000"/>
              </a:spcAft>
              <a:buFontTx/>
              <a:buChar char="•"/>
            </a:pPr>
            <a:r>
              <a:rPr dirty="0" lang="en-US" smtClean="0">
                <a:solidFill>
                  <a:srgbClr val="FFCC00"/>
                </a:solidFill>
              </a:rPr>
              <a:t>The trajectory is expected to go up in the coming years</a:t>
            </a:r>
            <a:endParaRPr dirty="0" lang="en-US">
              <a:solidFill>
                <a:srgbClr val="FFCC00"/>
              </a:solidFill>
            </a:endParaRPr>
          </a:p>
        </p:txBody>
      </p:sp>
      <p:sp>
        <p:nvSpPr>
          <p:cNvPr id="1048653" name="Rectangle 10"/>
          <p:cNvSpPr>
            <a:spLocks noChangeArrowheads="1"/>
          </p:cNvSpPr>
          <p:nvPr/>
        </p:nvSpPr>
        <p:spPr bwMode="auto">
          <a:xfrm>
            <a:off x="242888" y="4019550"/>
            <a:ext cx="6299200" cy="458788"/>
          </a:xfrm>
          <a:prstGeom prst="rect"/>
          <a:noFill/>
          <a:ln>
            <a:noFill/>
          </a:ln>
          <a:effectLst/>
        </p:spPr>
        <p:txBody>
          <a:bodyPr/>
          <a:p>
            <a:pPr>
              <a:spcBef>
                <a:spcPct val="20000"/>
              </a:spcBef>
              <a:spcAft>
                <a:spcPct val="75000"/>
              </a:spcAft>
            </a:pPr>
            <a:r>
              <a:rPr dirty="0" lang="en-US" smtClean="0">
                <a:solidFill>
                  <a:srgbClr val="FFCC00"/>
                </a:solidFill>
              </a:rPr>
              <a:t>The trajectory has been increasing over the past 3 years</a:t>
            </a:r>
            <a:endParaRPr dirty="0" lang="en-US">
              <a:solidFill>
                <a:srgbClr val="FFCC00"/>
              </a:solidFill>
            </a:endParaRPr>
          </a:p>
        </p:txBody>
      </p:sp>
      <p:pic>
        <p:nvPicPr>
          <p:cNvPr id="2097159" name="Content Placeholder 2"/>
          <p:cNvPicPr>
            <a:picLocks noChangeAspect="1" noGrp="1"/>
          </p:cNvPicPr>
          <p:nvPr>
            <p:ph sz="half" idx="1"/>
          </p:nvPr>
        </p:nvPicPr>
        <p:blipFill>
          <a:blip xmlns:r="http://schemas.openxmlformats.org/officeDocument/2006/relationships" r:embed="rId1"/>
          <a:stretch>
            <a:fillRect/>
          </a:stretch>
        </p:blipFill>
        <p:spPr>
          <a:xfrm>
            <a:off x="-1" y="595086"/>
            <a:ext cx="5558971" cy="3356202"/>
          </a:xfrm>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50">
                                            <p:txEl>
                                              <p:pRg st="0" end="0"/>
                                            </p:txEl>
                                          </p:spTgt>
                                        </p:tgtEl>
                                        <p:attrNameLst>
                                          <p:attrName>style.visibility</p:attrName>
                                        </p:attrNameLst>
                                      </p:cBhvr>
                                      <p:to>
                                        <p:strVal val="visible"/>
                                      </p:to>
                                    </p:set>
                                    <p:animEffect transition="in" filter="slide(fromTop)">
                                      <p:cBhvr>
                                        <p:cTn dur="500" id="7"/>
                                        <p:tgtEl>
                                          <p:spTgt spid="1048650">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50">
                                            <p:txEl>
                                              <p:pRg st="1" end="1"/>
                                            </p:txEl>
                                          </p:spTgt>
                                        </p:tgtEl>
                                        <p:attrNameLst>
                                          <p:attrName>style.visibility</p:attrName>
                                        </p:attrNameLst>
                                      </p:cBhvr>
                                      <p:to>
                                        <p:strVal val="visible"/>
                                      </p:to>
                                    </p:set>
                                    <p:animEffect transition="in" filter="slide(fromTop)">
                                      <p:cBhvr>
                                        <p:cTn dur="500" id="12"/>
                                        <p:tgtEl>
                                          <p:spTgt spid="1048650">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50">
                                            <p:txEl>
                                              <p:pRg st="2" end="2"/>
                                            </p:txEl>
                                          </p:spTgt>
                                        </p:tgtEl>
                                        <p:attrNameLst>
                                          <p:attrName>style.visibility</p:attrName>
                                        </p:attrNameLst>
                                      </p:cBhvr>
                                      <p:to>
                                        <p:strVal val="visible"/>
                                      </p:to>
                                    </p:set>
                                    <p:animEffect transition="in" filter="slide(fromTop)">
                                      <p:cBhvr>
                                        <p:cTn dur="500" id="17"/>
                                        <p:tgtEl>
                                          <p:spTgt spid="1048650">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50">
                                            <p:txEl>
                                              <p:pRg st="3" end="3"/>
                                            </p:txEl>
                                          </p:spTgt>
                                        </p:tgtEl>
                                        <p:attrNameLst>
                                          <p:attrName>style.visibility</p:attrName>
                                        </p:attrNameLst>
                                      </p:cBhvr>
                                      <p:to>
                                        <p:strVal val="visible"/>
                                      </p:to>
                                    </p:set>
                                    <p:animEffect transition="in" filter="slide(fromTop)">
                                      <p:cBhvr>
                                        <p:cTn dur="500" id="22"/>
                                        <p:tgtEl>
                                          <p:spTgt spid="1048650">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2" presetSubtype="1">
                                  <p:stCondLst>
                                    <p:cond delay="0"/>
                                  </p:stCondLst>
                                  <p:childTnLst>
                                    <p:set>
                                      <p:cBhvr>
                                        <p:cTn dur="1" fill="hold" id="26">
                                          <p:stCondLst>
                                            <p:cond delay="0"/>
                                          </p:stCondLst>
                                        </p:cTn>
                                        <p:tgtEl>
                                          <p:spTgt spid="1048650">
                                            <p:txEl>
                                              <p:pRg st="4" end="4"/>
                                            </p:txEl>
                                          </p:spTgt>
                                        </p:tgtEl>
                                        <p:attrNameLst>
                                          <p:attrName>style.visibility</p:attrName>
                                        </p:attrNameLst>
                                      </p:cBhvr>
                                      <p:to>
                                        <p:strVal val="visible"/>
                                      </p:to>
                                    </p:set>
                                    <p:animEffect transition="in" filter="slide(fromTop)">
                                      <p:cBhvr>
                                        <p:cTn dur="500" id="27"/>
                                        <p:tgtEl>
                                          <p:spTgt spid="1048650">
                                            <p:txEl>
                                              <p:pRg st="4" end="4"/>
                                            </p:txEl>
                                          </p:spTgt>
                                        </p:tgtEl>
                                      </p:cBhvr>
                                    </p:animEffect>
                                  </p:childTnLst>
                                </p:cTn>
                              </p:par>
                            </p:childTnLst>
                          </p:cTn>
                        </p:par>
                      </p:childTnLst>
                    </p:cTn>
                  </p:par>
                  <p:par>
                    <p:cTn fill="hold" id="28" nodeType="clickPar">
                      <p:stCondLst>
                        <p:cond delay="indefinite"/>
                      </p:stCondLst>
                      <p:childTnLst>
                        <p:par>
                          <p:cTn fill="hold" id="29" nodeType="withGroup">
                            <p:stCondLst>
                              <p:cond delay="0"/>
                            </p:stCondLst>
                            <p:childTnLst>
                              <p:par>
                                <p:cTn fill="hold" grpId="0" id="30" nodeType="clickEffect" presetClass="entr" presetID="12" presetSubtype="8">
                                  <p:stCondLst>
                                    <p:cond delay="0"/>
                                  </p:stCondLst>
                                  <p:childTnLst>
                                    <p:set>
                                      <p:cBhvr>
                                        <p:cTn dur="1" fill="hold" id="31">
                                          <p:stCondLst>
                                            <p:cond delay="0"/>
                                          </p:stCondLst>
                                        </p:cTn>
                                        <p:tgtEl>
                                          <p:spTgt spid="1048653">
                                            <p:txEl>
                                              <p:pRg st="0" end="0"/>
                                            </p:txEl>
                                          </p:spTgt>
                                        </p:tgtEl>
                                        <p:attrNameLst>
                                          <p:attrName>style.visibility</p:attrName>
                                        </p:attrNameLst>
                                      </p:cBhvr>
                                      <p:to>
                                        <p:strVal val="visible"/>
                                      </p:to>
                                    </p:set>
                                    <p:animEffect transition="in" filter="slide(fromLeft)">
                                      <p:cBhvr>
                                        <p:cTn dur="500" id="32"/>
                                        <p:tgtEl>
                                          <p:spTgt spid="1048653">
                                            <p:txEl>
                                              <p:pRg st="0" end="0"/>
                                            </p:txEl>
                                          </p:spTgt>
                                        </p:tgtEl>
                                      </p:cBhvr>
                                    </p:animEffect>
                                  </p:childTnLst>
                                </p:cTn>
                              </p:par>
                            </p:childTnLst>
                          </p:cTn>
                        </p:par>
                      </p:childTnLst>
                    </p:cTn>
                  </p:par>
                  <p:par>
                    <p:cTn fill="hold" id="33" nodeType="clickPar">
                      <p:stCondLst>
                        <p:cond delay="indefinite"/>
                      </p:stCondLst>
                      <p:childTnLst>
                        <p:par>
                          <p:cTn fill="hold" id="34" nodeType="withGroup">
                            <p:stCondLst>
                              <p:cond delay="0"/>
                            </p:stCondLst>
                            <p:childTnLst>
                              <p:par>
                                <p:cTn fill="hold" grpId="0" id="35" nodeType="clickEffect" presetClass="entr" presetID="5" presetSubtype="10">
                                  <p:stCondLst>
                                    <p:cond delay="0"/>
                                  </p:stCondLst>
                                  <p:childTnLst>
                                    <p:set>
                                      <p:cBhvr>
                                        <p:cTn dur="1" fill="hold" id="36">
                                          <p:stCondLst>
                                            <p:cond delay="0"/>
                                          </p:stCondLst>
                                        </p:cTn>
                                        <p:tgtEl>
                                          <p:spTgt spid="1048652">
                                            <p:txEl>
                                              <p:pRg st="0" end="0"/>
                                            </p:txEl>
                                          </p:spTgt>
                                        </p:tgtEl>
                                        <p:attrNameLst>
                                          <p:attrName>style.visibility</p:attrName>
                                        </p:attrNameLst>
                                      </p:cBhvr>
                                      <p:to>
                                        <p:strVal val="visible"/>
                                      </p:to>
                                    </p:set>
                                    <p:animEffect transition="in" filter="checkerboard(across)">
                                      <p:cBhvr>
                                        <p:cTn dur="500" id="37"/>
                                        <p:tgtEl>
                                          <p:spTgt spid="1048652">
                                            <p:txEl>
                                              <p:pRg st="0" end="0"/>
                                            </p:txEl>
                                          </p:spTgt>
                                        </p:tgtEl>
                                      </p:cBhvr>
                                    </p:animEffect>
                                  </p:childTnLst>
                                </p:cTn>
                              </p:par>
                            </p:childTnLst>
                          </p:cTn>
                        </p:par>
                      </p:childTnLst>
                    </p:cTn>
                  </p:par>
                  <p:par>
                    <p:cTn fill="hold" id="38">
                      <p:stCondLst>
                        <p:cond delay="indefinite"/>
                      </p:stCondLst>
                      <p:childTnLst>
                        <p:par>
                          <p:cTn fill="hold" id="39">
                            <p:stCondLst>
                              <p:cond delay="0"/>
                            </p:stCondLst>
                            <p:childTnLst>
                              <p:par>
                                <p:cTn fill="hold" grpId="0" id="40" nodeType="clickEffect" presetClass="entr" presetID="5" presetSubtype="10">
                                  <p:stCondLst>
                                    <p:cond delay="0"/>
                                  </p:stCondLst>
                                  <p:childTnLst>
                                    <p:set>
                                      <p:cBhvr>
                                        <p:cTn dur="1" fill="hold" id="41">
                                          <p:stCondLst>
                                            <p:cond delay="0"/>
                                          </p:stCondLst>
                                        </p:cTn>
                                        <p:tgtEl>
                                          <p:spTgt spid="1048652">
                                            <p:txEl>
                                              <p:pRg st="1" end="1"/>
                                            </p:txEl>
                                          </p:spTgt>
                                        </p:tgtEl>
                                        <p:attrNameLst>
                                          <p:attrName>style.visibility</p:attrName>
                                        </p:attrNameLst>
                                      </p:cBhvr>
                                      <p:to>
                                        <p:strVal val="visible"/>
                                      </p:to>
                                    </p:set>
                                    <p:animEffect transition="in" filter="checkerboard(across)">
                                      <p:cBhvr>
                                        <p:cTn dur="500" id="42"/>
                                        <p:tgtEl>
                                          <p:spTgt spid="1048652">
                                            <p:txEl>
                                              <p:pRg st="1" end="1"/>
                                            </p:txEl>
                                          </p:spTgt>
                                        </p:tgtEl>
                                      </p:cBhvr>
                                    </p:animEffect>
                                  </p:childTnLst>
                                </p:cTn>
                              </p:par>
                            </p:childTnLst>
                          </p:cTn>
                        </p:par>
                      </p:childTnLst>
                    </p:cTn>
                  </p:par>
                  <p:par>
                    <p:cTn fill="hold" id="43">
                      <p:stCondLst>
                        <p:cond delay="indefinite"/>
                      </p:stCondLst>
                      <p:childTnLst>
                        <p:par>
                          <p:cTn fill="hold" id="44">
                            <p:stCondLst>
                              <p:cond delay="0"/>
                            </p:stCondLst>
                            <p:childTnLst>
                              <p:par>
                                <p:cTn fill="hold" grpId="0" id="45" nodeType="clickEffect" presetClass="entr" presetID="5" presetSubtype="10">
                                  <p:stCondLst>
                                    <p:cond delay="0"/>
                                  </p:stCondLst>
                                  <p:childTnLst>
                                    <p:set>
                                      <p:cBhvr>
                                        <p:cTn dur="1" fill="hold" id="46">
                                          <p:stCondLst>
                                            <p:cond delay="0"/>
                                          </p:stCondLst>
                                        </p:cTn>
                                        <p:tgtEl>
                                          <p:spTgt spid="1048652">
                                            <p:txEl>
                                              <p:pRg st="2" end="2"/>
                                            </p:txEl>
                                          </p:spTgt>
                                        </p:tgtEl>
                                        <p:attrNameLst>
                                          <p:attrName>style.visibility</p:attrName>
                                        </p:attrNameLst>
                                      </p:cBhvr>
                                      <p:to>
                                        <p:strVal val="visible"/>
                                      </p:to>
                                    </p:set>
                                    <p:animEffect transition="in" filter="checkerboard(across)">
                                      <p:cBhvr>
                                        <p:cTn dur="500" id="47"/>
                                        <p:tgtEl>
                                          <p:spTgt spid="104865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0" grpId="0" build="p" autoUpdateAnimBg="0"/>
      <p:bldP spid="1048652" grpId="0" build="p" autoUpdateAnimBg="0"/>
      <p:bldP spid="104865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54" name=""/>
        <p:cNvGrpSpPr/>
        <p:nvPr/>
      </p:nvGrpSpPr>
      <p:grpSpPr>
        <a:xfrm>
          <a:off x="0" y="0"/>
          <a:ext cx="0" cy="0"/>
          <a:chOff x="0" y="0"/>
          <a:chExt cx="0" cy="0"/>
        </a:xfrm>
      </p:grpSpPr>
      <p:sp>
        <p:nvSpPr>
          <p:cNvPr id="1048657" name="Footer Placeholder 4"/>
          <p:cNvSpPr>
            <a:spLocks noGrp="1"/>
          </p:cNvSpPr>
          <p:nvPr>
            <p:ph type="ftr" sz="quarter" idx="11"/>
          </p:nvPr>
        </p:nvSpPr>
        <p:spPr>
          <a:xfrm>
            <a:off x="2865664" y="6684282"/>
            <a:ext cx="3454400" cy="347436"/>
          </a:xfrm>
        </p:spPr>
        <p:txBody>
          <a:bodyPr/>
          <a:p>
            <a:r>
              <a:rPr dirty="0" lang="en-US" smtClean="0"/>
              <a:t>Election 2020: Labor Movement (Paid Leave)</a:t>
            </a:r>
          </a:p>
          <a:p>
            <a:endParaRPr dirty="0" lang="en-US"/>
          </a:p>
        </p:txBody>
      </p:sp>
      <p:sp>
        <p:nvSpPr>
          <p:cNvPr id="1048658" name="Rectangle 2"/>
          <p:cNvSpPr>
            <a:spLocks noGrp="1" noChangeArrowheads="1"/>
          </p:cNvSpPr>
          <p:nvPr>
            <p:ph type="title"/>
          </p:nvPr>
        </p:nvSpPr>
        <p:spPr/>
        <p:txBody>
          <a:bodyPr/>
          <a:p>
            <a:r>
              <a:rPr dirty="0" lang="en-US" smtClean="0"/>
              <a:t>Current Legislations</a:t>
            </a:r>
            <a:endParaRPr dirty="0" lang="en-US"/>
          </a:p>
        </p:txBody>
      </p:sp>
      <p:sp>
        <p:nvSpPr>
          <p:cNvPr id="1048659" name="Rectangle 3"/>
          <p:cNvSpPr>
            <a:spLocks noGrp="1" noChangeArrowheads="1"/>
          </p:cNvSpPr>
          <p:nvPr>
            <p:ph type="body" idx="1"/>
          </p:nvPr>
        </p:nvSpPr>
        <p:spPr>
          <a:xfrm>
            <a:off x="228600" y="865188"/>
            <a:ext cx="8431213" cy="4659312"/>
          </a:xfrm>
        </p:spPr>
        <p:txBody>
          <a:bodyPr/>
          <a:p>
            <a:pPr indent="-233363" marL="233363">
              <a:spcAft>
                <a:spcPct val="75000"/>
              </a:spcAft>
              <a:buClr>
                <a:srgbClr val="FF9900"/>
              </a:buClr>
              <a:buFontTx/>
              <a:buChar char="•"/>
            </a:pPr>
            <a:r>
              <a:rPr dirty="0" sz="2400" lang="en-US" smtClean="0"/>
              <a:t>Currently, there is Family and Medical Leave Act </a:t>
            </a:r>
          </a:p>
          <a:p>
            <a:pPr indent="-233363" marL="233363">
              <a:spcAft>
                <a:spcPct val="75000"/>
              </a:spcAft>
              <a:buClr>
                <a:srgbClr val="FF9900"/>
              </a:buClr>
              <a:buFontTx/>
              <a:buChar char="•"/>
            </a:pPr>
            <a:r>
              <a:rPr dirty="0" sz="2400" lang="en-US" smtClean="0"/>
              <a:t>It does not involve paid leave for employees</a:t>
            </a:r>
          </a:p>
          <a:p>
            <a:pPr indent="-233363" marL="233363">
              <a:spcAft>
                <a:spcPct val="75000"/>
              </a:spcAft>
              <a:buClr>
                <a:srgbClr val="FF9900"/>
              </a:buClr>
              <a:buFontTx/>
              <a:buChar char="•"/>
            </a:pPr>
            <a:r>
              <a:rPr dirty="0" sz="2400" lang="en-US" smtClean="0"/>
              <a:t>It requires big organizations with large workforce to provide 12-week annual unpaid leave (</a:t>
            </a:r>
            <a:r>
              <a:rPr dirty="0" sz="2400" lang="en-US" err="1" smtClean="0"/>
              <a:t>Panoma</a:t>
            </a:r>
            <a:r>
              <a:rPr dirty="0" sz="2400" lang="en-US" smtClean="0"/>
              <a:t>, 2019)</a:t>
            </a:r>
          </a:p>
          <a:p>
            <a:pPr indent="-233363" marL="233363">
              <a:spcAft>
                <a:spcPct val="75000"/>
              </a:spcAft>
              <a:buClr>
                <a:srgbClr val="FF9900"/>
              </a:buClr>
              <a:buFontTx/>
              <a:buChar char="•"/>
            </a:pPr>
            <a:r>
              <a:rPr dirty="0" sz="2400" lang="en-US" smtClean="0"/>
              <a:t>Recently, President Trump signed into law FFCRA</a:t>
            </a:r>
          </a:p>
          <a:p>
            <a:pPr indent="-233363" marL="233363">
              <a:spcAft>
                <a:spcPct val="75000"/>
              </a:spcAft>
              <a:buClr>
                <a:srgbClr val="FF9900"/>
              </a:buClr>
              <a:buFontTx/>
              <a:buChar char="•"/>
            </a:pPr>
            <a:r>
              <a:rPr dirty="0" sz="2400" lang="en-US" smtClean="0"/>
              <a:t>Families First Coronavirus Response Act (FFCRA) of 2020</a:t>
            </a:r>
          </a:p>
          <a:p>
            <a:pPr indent="-233363" marL="233363">
              <a:spcAft>
                <a:spcPct val="75000"/>
              </a:spcAft>
              <a:buClr>
                <a:srgbClr val="FF9900"/>
              </a:buClr>
              <a:buFontTx/>
              <a:buChar char="•"/>
            </a:pPr>
            <a:r>
              <a:rPr dirty="0" sz="2400" lang="en-US" smtClean="0"/>
              <a:t>Targeted the private employers </a:t>
            </a:r>
          </a:p>
          <a:p>
            <a:pPr indent="-233363" marL="233363">
              <a:spcAft>
                <a:spcPct val="75000"/>
              </a:spcAft>
              <a:buClr>
                <a:srgbClr val="FF9900"/>
              </a:buClr>
              <a:buFontTx/>
              <a:buChar char="•"/>
            </a:pPr>
            <a:r>
              <a:rPr dirty="0" sz="2400" lang="en-US" smtClean="0"/>
              <a:t>They are set to lose more with the new policy</a:t>
            </a:r>
          </a:p>
          <a:p>
            <a:pPr indent="-233363" marL="233363">
              <a:spcAft>
                <a:spcPct val="75000"/>
              </a:spcAft>
              <a:buClr>
                <a:srgbClr val="FF9900"/>
              </a:buClr>
              <a:buFontTx/>
              <a:buChar char="•"/>
            </a:pPr>
            <a:endParaRPr dirty="0" sz="2400" lang="en-US" smtClean="0"/>
          </a:p>
        </p:txBody>
      </p:sp>
      <p:pic>
        <p:nvPicPr>
          <p:cNvPr id="2097160" name="Picture 2"/>
          <p:cNvPicPr>
            <a:picLocks noChangeAspect="1"/>
          </p:cNvPicPr>
          <p:nvPr/>
        </p:nvPicPr>
        <p:blipFill>
          <a:blip xmlns:r="http://schemas.openxmlformats.org/officeDocument/2006/relationships" r:embed="rId1"/>
          <a:stretch>
            <a:fillRect/>
          </a:stretch>
        </p:blipFill>
        <p:spPr>
          <a:xfrm>
            <a:off x="6749141" y="4484914"/>
            <a:ext cx="2394859" cy="2373086"/>
          </a:xfrm>
          <a:prstGeom prst="rect"/>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nodeType="clickPar">
                      <p:stCondLst>
                        <p:cond delay="indefinite"/>
                      </p:stCondLst>
                      <p:childTnLst>
                        <p:par>
                          <p:cTn fill="hold" id="4" nodeType="withGroup">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59">
                                            <p:txEl>
                                              <p:pRg st="0" end="0"/>
                                            </p:txEl>
                                          </p:spTgt>
                                        </p:tgtEl>
                                        <p:attrNameLst>
                                          <p:attrName>style.visibility</p:attrName>
                                        </p:attrNameLst>
                                      </p:cBhvr>
                                      <p:to>
                                        <p:strVal val="visible"/>
                                      </p:to>
                                    </p:set>
                                    <p:animEffect transition="in" filter="slide(fromTop)">
                                      <p:cBhvr>
                                        <p:cTn dur="500" id="7"/>
                                        <p:tgtEl>
                                          <p:spTgt spid="1048659">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59">
                                            <p:txEl>
                                              <p:pRg st="1" end="1"/>
                                            </p:txEl>
                                          </p:spTgt>
                                        </p:tgtEl>
                                        <p:attrNameLst>
                                          <p:attrName>style.visibility</p:attrName>
                                        </p:attrNameLst>
                                      </p:cBhvr>
                                      <p:to>
                                        <p:strVal val="visible"/>
                                      </p:to>
                                    </p:set>
                                    <p:animEffect transition="in" filter="slide(fromTop)">
                                      <p:cBhvr>
                                        <p:cTn dur="500" id="12"/>
                                        <p:tgtEl>
                                          <p:spTgt spid="1048659">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59">
                                            <p:txEl>
                                              <p:pRg st="2" end="2"/>
                                            </p:txEl>
                                          </p:spTgt>
                                        </p:tgtEl>
                                        <p:attrNameLst>
                                          <p:attrName>style.visibility</p:attrName>
                                        </p:attrNameLst>
                                      </p:cBhvr>
                                      <p:to>
                                        <p:strVal val="visible"/>
                                      </p:to>
                                    </p:set>
                                    <p:animEffect transition="in" filter="slide(fromTop)">
                                      <p:cBhvr>
                                        <p:cTn dur="500" id="17"/>
                                        <p:tgtEl>
                                          <p:spTgt spid="1048659">
                                            <p:txEl>
                                              <p:pRg st="2" end="2"/>
                                            </p:txEl>
                                          </p:spTgt>
                                        </p:tgtEl>
                                      </p:cBhvr>
                                    </p:animEffect>
                                  </p:childTnLst>
                                </p:cTn>
                              </p:par>
                            </p:childTnLst>
                          </p:cTn>
                        </p:par>
                      </p:childTnLst>
                    </p:cTn>
                  </p:par>
                  <p:par>
                    <p:cTn fill="hold" id="18">
                      <p:stCondLst>
                        <p:cond delay="indefinite"/>
                      </p:stCondLst>
                      <p:childTnLst>
                        <p:par>
                          <p:cTn fill="hold" id="19">
                            <p:stCondLst>
                              <p:cond delay="0"/>
                            </p:stCondLst>
                            <p:childTnLst>
                              <p:par>
                                <p:cTn fill="hold" grpId="0" id="20" nodeType="clickEffect" presetClass="entr" presetID="12" presetSubtype="1">
                                  <p:stCondLst>
                                    <p:cond delay="0"/>
                                  </p:stCondLst>
                                  <p:childTnLst>
                                    <p:set>
                                      <p:cBhvr>
                                        <p:cTn dur="1" fill="hold" id="21">
                                          <p:stCondLst>
                                            <p:cond delay="0"/>
                                          </p:stCondLst>
                                        </p:cTn>
                                        <p:tgtEl>
                                          <p:spTgt spid="1048659">
                                            <p:txEl>
                                              <p:pRg st="3" end="3"/>
                                            </p:txEl>
                                          </p:spTgt>
                                        </p:tgtEl>
                                        <p:attrNameLst>
                                          <p:attrName>style.visibility</p:attrName>
                                        </p:attrNameLst>
                                      </p:cBhvr>
                                      <p:to>
                                        <p:strVal val="visible"/>
                                      </p:to>
                                    </p:set>
                                    <p:animEffect transition="in" filter="slide(fromTop)">
                                      <p:cBhvr>
                                        <p:cTn dur="500" id="22"/>
                                        <p:tgtEl>
                                          <p:spTgt spid="1048659">
                                            <p:txEl>
                                              <p:pRg st="3" end="3"/>
                                            </p:txEl>
                                          </p:spTgt>
                                        </p:tgtEl>
                                      </p:cBhvr>
                                    </p:animEffect>
                                  </p:childTnLst>
                                </p:cTn>
                              </p:par>
                            </p:childTnLst>
                          </p:cTn>
                        </p:par>
                      </p:childTnLst>
                    </p:cTn>
                  </p:par>
                  <p:par>
                    <p:cTn fill="hold" id="23">
                      <p:stCondLst>
                        <p:cond delay="indefinite"/>
                      </p:stCondLst>
                      <p:childTnLst>
                        <p:par>
                          <p:cTn fill="hold" id="24">
                            <p:stCondLst>
                              <p:cond delay="0"/>
                            </p:stCondLst>
                            <p:childTnLst>
                              <p:par>
                                <p:cTn fill="hold" grpId="0" id="25" nodeType="clickEffect" presetClass="entr" presetID="12" presetSubtype="1">
                                  <p:stCondLst>
                                    <p:cond delay="0"/>
                                  </p:stCondLst>
                                  <p:childTnLst>
                                    <p:set>
                                      <p:cBhvr>
                                        <p:cTn dur="1" fill="hold" id="26">
                                          <p:stCondLst>
                                            <p:cond delay="0"/>
                                          </p:stCondLst>
                                        </p:cTn>
                                        <p:tgtEl>
                                          <p:spTgt spid="1048659">
                                            <p:txEl>
                                              <p:pRg st="4" end="4"/>
                                            </p:txEl>
                                          </p:spTgt>
                                        </p:tgtEl>
                                        <p:attrNameLst>
                                          <p:attrName>style.visibility</p:attrName>
                                        </p:attrNameLst>
                                      </p:cBhvr>
                                      <p:to>
                                        <p:strVal val="visible"/>
                                      </p:to>
                                    </p:set>
                                    <p:animEffect transition="in" filter="slide(fromTop)">
                                      <p:cBhvr>
                                        <p:cTn dur="500" id="27"/>
                                        <p:tgtEl>
                                          <p:spTgt spid="1048659">
                                            <p:txEl>
                                              <p:pRg st="4" end="4"/>
                                            </p:txEl>
                                          </p:spTgt>
                                        </p:tgtEl>
                                      </p:cBhvr>
                                    </p:animEffect>
                                  </p:childTnLst>
                                </p:cTn>
                              </p:par>
                            </p:childTnLst>
                          </p:cTn>
                        </p:par>
                      </p:childTnLst>
                    </p:cTn>
                  </p:par>
                  <p:par>
                    <p:cTn fill="hold" id="28">
                      <p:stCondLst>
                        <p:cond delay="indefinite"/>
                      </p:stCondLst>
                      <p:childTnLst>
                        <p:par>
                          <p:cTn fill="hold" id="29">
                            <p:stCondLst>
                              <p:cond delay="0"/>
                            </p:stCondLst>
                            <p:childTnLst>
                              <p:par>
                                <p:cTn fill="hold" grpId="0" id="30" nodeType="clickEffect" presetClass="entr" presetID="12" presetSubtype="1">
                                  <p:stCondLst>
                                    <p:cond delay="0"/>
                                  </p:stCondLst>
                                  <p:childTnLst>
                                    <p:set>
                                      <p:cBhvr>
                                        <p:cTn dur="1" fill="hold" id="31">
                                          <p:stCondLst>
                                            <p:cond delay="0"/>
                                          </p:stCondLst>
                                        </p:cTn>
                                        <p:tgtEl>
                                          <p:spTgt spid="1048659">
                                            <p:txEl>
                                              <p:pRg st="5" end="5"/>
                                            </p:txEl>
                                          </p:spTgt>
                                        </p:tgtEl>
                                        <p:attrNameLst>
                                          <p:attrName>style.visibility</p:attrName>
                                        </p:attrNameLst>
                                      </p:cBhvr>
                                      <p:to>
                                        <p:strVal val="visible"/>
                                      </p:to>
                                    </p:set>
                                    <p:animEffect transition="in" filter="slide(fromTop)">
                                      <p:cBhvr>
                                        <p:cTn dur="500" id="32"/>
                                        <p:tgtEl>
                                          <p:spTgt spid="1048659">
                                            <p:txEl>
                                              <p:pRg st="5" end="5"/>
                                            </p:txEl>
                                          </p:spTgt>
                                        </p:tgtEl>
                                      </p:cBhvr>
                                    </p:animEffect>
                                  </p:childTnLst>
                                </p:cTn>
                              </p:par>
                            </p:childTnLst>
                          </p:cTn>
                        </p:par>
                      </p:childTnLst>
                    </p:cTn>
                  </p:par>
                  <p:par>
                    <p:cTn fill="hold" id="33">
                      <p:stCondLst>
                        <p:cond delay="indefinite"/>
                      </p:stCondLst>
                      <p:childTnLst>
                        <p:par>
                          <p:cTn fill="hold" id="34">
                            <p:stCondLst>
                              <p:cond delay="0"/>
                            </p:stCondLst>
                            <p:childTnLst>
                              <p:par>
                                <p:cTn fill="hold" grpId="0" id="35" nodeType="clickEffect" presetClass="entr" presetID="12" presetSubtype="1">
                                  <p:stCondLst>
                                    <p:cond delay="0"/>
                                  </p:stCondLst>
                                  <p:childTnLst>
                                    <p:set>
                                      <p:cBhvr>
                                        <p:cTn dur="1" fill="hold" id="36">
                                          <p:stCondLst>
                                            <p:cond delay="0"/>
                                          </p:stCondLst>
                                        </p:cTn>
                                        <p:tgtEl>
                                          <p:spTgt spid="1048659">
                                            <p:txEl>
                                              <p:pRg st="6" end="6"/>
                                            </p:txEl>
                                          </p:spTgt>
                                        </p:tgtEl>
                                        <p:attrNameLst>
                                          <p:attrName>style.visibility</p:attrName>
                                        </p:attrNameLst>
                                      </p:cBhvr>
                                      <p:to>
                                        <p:strVal val="visible"/>
                                      </p:to>
                                    </p:set>
                                    <p:animEffect transition="in" filter="slide(fromTop)">
                                      <p:cBhvr>
                                        <p:cTn dur="500" id="37"/>
                                        <p:tgtEl>
                                          <p:spTgt spid="10486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63" name="Title 1"/>
          <p:cNvSpPr>
            <a:spLocks noGrp="1"/>
          </p:cNvSpPr>
          <p:nvPr>
            <p:ph type="title"/>
          </p:nvPr>
        </p:nvSpPr>
        <p:spPr/>
        <p:txBody>
          <a:bodyPr/>
          <a:p>
            <a:r>
              <a:rPr dirty="0" lang="en-US" smtClean="0"/>
              <a:t>State Action</a:t>
            </a:r>
            <a:endParaRPr dirty="0" lang="en-US"/>
          </a:p>
        </p:txBody>
      </p:sp>
      <p:sp>
        <p:nvSpPr>
          <p:cNvPr id="1048664" name="Content Placeholder 2"/>
          <p:cNvSpPr>
            <a:spLocks noGrp="1"/>
          </p:cNvSpPr>
          <p:nvPr>
            <p:ph sz="half" idx="1"/>
          </p:nvPr>
        </p:nvSpPr>
        <p:spPr/>
        <p:txBody>
          <a:bodyPr/>
          <a:p>
            <a:pPr>
              <a:buFont typeface="Arial" pitchFamily="34" charset="0"/>
              <a:buChar char="•"/>
            </a:pPr>
            <a:r>
              <a:rPr dirty="0" lang="en-US" smtClean="0"/>
              <a:t>Paid leave is not a new thing to states </a:t>
            </a:r>
          </a:p>
          <a:p>
            <a:pPr>
              <a:buFont typeface="Arial" pitchFamily="34" charset="0"/>
              <a:buChar char="•"/>
            </a:pPr>
            <a:r>
              <a:rPr dirty="0" lang="en-US" smtClean="0"/>
              <a:t>Some states have laws on paid leave </a:t>
            </a:r>
          </a:p>
          <a:p>
            <a:pPr>
              <a:buFont typeface="Arial" pitchFamily="34" charset="0"/>
              <a:buChar char="•"/>
            </a:pPr>
            <a:r>
              <a:rPr dirty="0" lang="en-US" smtClean="0"/>
              <a:t>However, majority still lack the law </a:t>
            </a:r>
          </a:p>
          <a:p>
            <a:pPr>
              <a:buFont typeface="Arial" pitchFamily="34" charset="0"/>
              <a:buChar char="•"/>
            </a:pPr>
            <a:r>
              <a:rPr dirty="0" lang="en-US" smtClean="0"/>
              <a:t>This has changed the composition of workforce (Brainerd, 2017)</a:t>
            </a:r>
          </a:p>
          <a:p>
            <a:pPr>
              <a:buFont typeface="Arial" pitchFamily="34" charset="0"/>
              <a:buChar char="•"/>
            </a:pPr>
            <a:r>
              <a:rPr dirty="0" lang="en-US" smtClean="0"/>
              <a:t>Most states still rely on the FMLA of 1993</a:t>
            </a:r>
          </a:p>
          <a:p>
            <a:pPr>
              <a:buFont typeface="Arial" pitchFamily="34" charset="0"/>
              <a:buChar char="•"/>
            </a:pPr>
            <a:r>
              <a:rPr dirty="0" lang="en-US" smtClean="0"/>
              <a:t>Concerns continue to emerge on economic repercussions </a:t>
            </a:r>
          </a:p>
          <a:p>
            <a:pPr>
              <a:buFont typeface="Arial" pitchFamily="34" charset="0"/>
              <a:buChar char="•"/>
            </a:pPr>
            <a:r>
              <a:rPr dirty="0" lang="en-US" smtClean="0"/>
              <a:t>Potential increase in costs to employers </a:t>
            </a:r>
          </a:p>
        </p:txBody>
      </p:sp>
      <p:sp>
        <p:nvSpPr>
          <p:cNvPr id="1048665" name="Text Placeholder 3"/>
          <p:cNvSpPr>
            <a:spLocks noGrp="1"/>
          </p:cNvSpPr>
          <p:nvPr>
            <p:ph type="body" sz="half" idx="2"/>
          </p:nvPr>
        </p:nvSpPr>
        <p:spPr/>
        <p:txBody>
          <a:bodyPr/>
          <a:p>
            <a:pPr>
              <a:buFont typeface="Arial" pitchFamily="34" charset="0"/>
              <a:buChar char="•"/>
            </a:pPr>
            <a:r>
              <a:rPr dirty="0" lang="en-US" smtClean="0"/>
              <a:t>States with paid leave include:</a:t>
            </a:r>
          </a:p>
          <a:p>
            <a:pPr>
              <a:buFont typeface="Arial" pitchFamily="34" charset="0"/>
              <a:buChar char="•"/>
            </a:pPr>
            <a:r>
              <a:rPr dirty="0" lang="en-US" smtClean="0"/>
              <a:t>New York-which took effect in 2018</a:t>
            </a:r>
          </a:p>
          <a:p>
            <a:pPr>
              <a:buFont typeface="Arial" pitchFamily="34" charset="0"/>
              <a:buChar char="•"/>
            </a:pPr>
            <a:r>
              <a:rPr dirty="0" lang="en-US" smtClean="0"/>
              <a:t>Rhode Island </a:t>
            </a:r>
          </a:p>
          <a:p>
            <a:pPr>
              <a:buFont typeface="Arial" pitchFamily="34" charset="0"/>
              <a:buChar char="•"/>
            </a:pPr>
            <a:r>
              <a:rPr dirty="0" lang="en-US" smtClean="0"/>
              <a:t>Washington, D.C-took effect in 2020</a:t>
            </a:r>
          </a:p>
          <a:p>
            <a:pPr>
              <a:buFont typeface="Arial" pitchFamily="34" charset="0"/>
              <a:buChar char="•"/>
            </a:pPr>
            <a:r>
              <a:rPr dirty="0" lang="en-US" smtClean="0"/>
              <a:t>Paid leaves in these three states provide job protection that exceeds the provisions of FMLA (Brainerd, 2017)</a:t>
            </a:r>
          </a:p>
          <a:p>
            <a:pPr>
              <a:buFont typeface="Arial" pitchFamily="34" charset="0"/>
              <a:buChar char="•"/>
            </a:pPr>
            <a:r>
              <a:rPr dirty="0" lang="en-US" smtClean="0"/>
              <a:t>Other states include: </a:t>
            </a:r>
          </a:p>
          <a:p>
            <a:pPr>
              <a:buFont typeface="Arial" pitchFamily="34" charset="0"/>
              <a:buChar char="•"/>
            </a:pPr>
            <a:r>
              <a:rPr dirty="0" lang="en-US" smtClean="0"/>
              <a:t>New Jersey </a:t>
            </a:r>
          </a:p>
          <a:p>
            <a:pPr>
              <a:buFont typeface="Arial" pitchFamily="34" charset="0"/>
              <a:buChar char="•"/>
            </a:pPr>
            <a:r>
              <a:rPr dirty="0" lang="en-US" smtClean="0"/>
              <a:t>California </a:t>
            </a:r>
          </a:p>
          <a:p>
            <a:pPr>
              <a:buFont typeface="Arial" pitchFamily="34" charset="0"/>
              <a:buChar char="•"/>
            </a:pPr>
            <a:r>
              <a:rPr dirty="0" lang="en-US" smtClean="0"/>
              <a:t>They target employees from large institutions </a:t>
            </a:r>
          </a:p>
        </p:txBody>
      </p:sp>
      <p:sp>
        <p:nvSpPr>
          <p:cNvPr id="1048666" name="Footer Placeholder 4"/>
          <p:cNvSpPr>
            <a:spLocks noGrp="1"/>
          </p:cNvSpPr>
          <p:nvPr>
            <p:ph type="ftr" sz="quarter" idx="11"/>
          </p:nvPr>
        </p:nvSpPr>
        <p:spPr>
          <a:xfrm>
            <a:off x="2909207" y="7366000"/>
            <a:ext cx="3454400" cy="476250"/>
          </a:xfrm>
        </p:spPr>
        <p:txBody>
          <a:bodyPr/>
          <a:p>
            <a:r>
              <a:rPr dirty="0" lang="en-US" smtClean="0"/>
              <a:t>Election 2020: Labor Movement (Paid Leave)</a:t>
            </a:r>
          </a:p>
          <a:p>
            <a:endParaRPr dirty="0" lang="en-US" smtClean="0"/>
          </a:p>
          <a:p>
            <a:endParaRPr dirty="0" lang="en-US" smtClean="0"/>
          </a:p>
          <a:p>
            <a:endParaRPr dirty="0" lang="en-US" smtClean="0"/>
          </a:p>
          <a:p>
            <a:endParaRPr dirty="0" lang="en-US"/>
          </a:p>
        </p:txBody>
      </p:sp>
    </p:spTree>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60" name=""/>
        <p:cNvGrpSpPr/>
        <p:nvPr/>
      </p:nvGrpSpPr>
      <p:grpSpPr>
        <a:xfrm>
          <a:off x="0" y="0"/>
          <a:ext cx="0" cy="0"/>
          <a:chOff x="0" y="0"/>
          <a:chExt cx="0" cy="0"/>
        </a:xfrm>
      </p:grpSpPr>
      <p:sp>
        <p:nvSpPr>
          <p:cNvPr id="1048670" name="Footer Placeholder 4"/>
          <p:cNvSpPr>
            <a:spLocks noGrp="1"/>
          </p:cNvSpPr>
          <p:nvPr>
            <p:ph type="ftr" sz="quarter" idx="11"/>
          </p:nvPr>
        </p:nvSpPr>
        <p:spPr>
          <a:xfrm>
            <a:off x="2865664" y="6684282"/>
            <a:ext cx="3454400" cy="347436"/>
          </a:xfrm>
        </p:spPr>
        <p:txBody>
          <a:bodyPr/>
          <a:p>
            <a:r>
              <a:rPr dirty="0" lang="en-US" smtClean="0"/>
              <a:t>Election 2020: Labor Movement (Paid Leave)</a:t>
            </a:r>
          </a:p>
          <a:p>
            <a:endParaRPr dirty="0" lang="en-US"/>
          </a:p>
        </p:txBody>
      </p:sp>
      <p:sp>
        <p:nvSpPr>
          <p:cNvPr id="1048671" name="Rectangle 2"/>
          <p:cNvSpPr>
            <a:spLocks noGrp="1" noChangeArrowheads="1"/>
          </p:cNvSpPr>
          <p:nvPr>
            <p:ph type="title"/>
          </p:nvPr>
        </p:nvSpPr>
        <p:spPr/>
        <p:txBody>
          <a:bodyPr/>
          <a:p>
            <a:r>
              <a:rPr dirty="0" lang="en-US" smtClean="0"/>
              <a:t>References </a:t>
            </a:r>
            <a:endParaRPr dirty="0" lang="en-US"/>
          </a:p>
        </p:txBody>
      </p:sp>
      <p:sp>
        <p:nvSpPr>
          <p:cNvPr id="1048672" name="Rectangle 3"/>
          <p:cNvSpPr>
            <a:spLocks noGrp="1" noChangeArrowheads="1"/>
          </p:cNvSpPr>
          <p:nvPr>
            <p:ph type="body" idx="1"/>
          </p:nvPr>
        </p:nvSpPr>
        <p:spPr>
          <a:xfrm>
            <a:off x="228600" y="865188"/>
            <a:ext cx="8431213" cy="4659312"/>
          </a:xfrm>
        </p:spPr>
        <p:txBody>
          <a:bodyPr/>
          <a:p>
            <a:pPr indent="-233363" marL="233363">
              <a:spcAft>
                <a:spcPct val="75000"/>
              </a:spcAft>
              <a:buClr>
                <a:srgbClr val="FF9900"/>
              </a:buClr>
              <a:buFontTx/>
              <a:buChar char="•"/>
            </a:pPr>
            <a:r>
              <a:rPr dirty="0" sz="2400" lang="en-US" smtClean="0">
                <a:solidFill>
                  <a:schemeClr val="tx1"/>
                </a:solidFill>
                <a:latin typeface="+mn-lt"/>
                <a:ea typeface="+mn-ea"/>
                <a:cs typeface="+mn-cs"/>
              </a:rPr>
              <a:t>Brainerd, J. (2017). Paid Family Leave in the States. </a:t>
            </a:r>
            <a:r>
              <a:rPr dirty="0" sz="2400" i="1" lang="en-US" smtClean="0">
                <a:solidFill>
                  <a:schemeClr val="tx1"/>
                </a:solidFill>
                <a:latin typeface="+mn-lt"/>
                <a:ea typeface="+mn-ea"/>
                <a:cs typeface="+mn-cs"/>
              </a:rPr>
              <a:t>National Conference of State Legislatures</a:t>
            </a:r>
            <a:r>
              <a:rPr dirty="0" sz="2400" lang="en-US" smtClean="0">
                <a:solidFill>
                  <a:schemeClr val="tx1"/>
                </a:solidFill>
                <a:latin typeface="+mn-lt"/>
                <a:ea typeface="+mn-ea"/>
                <a:cs typeface="+mn-cs"/>
              </a:rPr>
              <a:t>, 25(31), 1.</a:t>
            </a:r>
          </a:p>
          <a:p>
            <a:pPr indent="-233363" marL="233363">
              <a:spcAft>
                <a:spcPct val="75000"/>
              </a:spcAft>
              <a:buClr>
                <a:srgbClr val="FF9900"/>
              </a:buClr>
              <a:buFontTx/>
              <a:buChar char="•"/>
            </a:pPr>
            <a:r>
              <a:rPr dirty="0" sz="2400" lang="en-US" err="1">
                <a:solidFill>
                  <a:schemeClr val="tx1"/>
                </a:solidFill>
                <a:latin typeface="+mn-lt"/>
                <a:ea typeface="+mn-ea"/>
                <a:cs typeface="+mn-cs"/>
              </a:rPr>
              <a:t>Panoma</a:t>
            </a:r>
            <a:r>
              <a:rPr dirty="0" sz="2400" lang="en-US">
                <a:solidFill>
                  <a:schemeClr val="tx1"/>
                </a:solidFill>
                <a:latin typeface="+mn-lt"/>
                <a:ea typeface="+mn-ea"/>
                <a:cs typeface="+mn-cs"/>
              </a:rPr>
              <a:t>. (2019 October). </a:t>
            </a:r>
            <a:r>
              <a:rPr dirty="0" sz="2400" i="1" lang="en-US">
                <a:solidFill>
                  <a:schemeClr val="tx1"/>
                </a:solidFill>
                <a:latin typeface="+mn-lt"/>
                <a:ea typeface="+mn-ea"/>
                <a:cs typeface="+mn-cs"/>
              </a:rPr>
              <a:t>The Business Impacts of Paid Leave</a:t>
            </a:r>
            <a:r>
              <a:rPr dirty="0" sz="2400" lang="en-US">
                <a:solidFill>
                  <a:schemeClr val="tx1"/>
                </a:solidFill>
                <a:latin typeface="+mn-lt"/>
                <a:ea typeface="+mn-ea"/>
                <a:cs typeface="+mn-cs"/>
              </a:rPr>
              <a:t>. American Sustainable Business Council (Online). https://</a:t>
            </a:r>
            <a:r>
              <a:rPr dirty="0" sz="2400" lang="en-US" smtClean="0">
                <a:solidFill>
                  <a:schemeClr val="tx1"/>
                </a:solidFill>
                <a:latin typeface="+mn-lt"/>
                <a:ea typeface="+mn-ea"/>
                <a:cs typeface="+mn-cs"/>
              </a:rPr>
              <a:t>assets.ctfassets.net/n0merlwkrasg/59MwRB7HNlFRL7VMYqYMGj/4486aa4327ac0a502ff5d67dc0d52863/Business-impacts-of-paid-leave-A-Panorama-report.pdf</a:t>
            </a:r>
            <a:endParaRPr dirty="0" sz="2400" lang="en-US">
              <a:solidFill>
                <a:schemeClr val="tx1"/>
              </a:solidFill>
              <a:latin typeface="+mn-lt"/>
              <a:ea typeface="+mn-ea"/>
              <a:cs typeface="+mn-cs"/>
            </a:endParaRPr>
          </a:p>
          <a:p>
            <a:pPr indent="-233363" marL="233363">
              <a:spcAft>
                <a:spcPct val="75000"/>
              </a:spcAft>
              <a:buClr>
                <a:srgbClr val="FF9900"/>
              </a:buClr>
              <a:buFontTx/>
              <a:buChar char="•"/>
            </a:pPr>
            <a:r>
              <a:rPr dirty="0" sz="2400" lang="en-US" smtClean="0">
                <a:solidFill>
                  <a:schemeClr val="tx1"/>
                </a:solidFill>
                <a:latin typeface="+mn-lt"/>
                <a:ea typeface="+mn-ea"/>
                <a:cs typeface="+mn-cs"/>
              </a:rPr>
              <a:t>Smith</a:t>
            </a:r>
            <a:r>
              <a:rPr dirty="0" sz="2400" lang="en-US">
                <a:solidFill>
                  <a:schemeClr val="tx1"/>
                </a:solidFill>
                <a:latin typeface="+mn-lt"/>
                <a:ea typeface="+mn-ea"/>
                <a:cs typeface="+mn-cs"/>
              </a:rPr>
              <a:t>, A. (2020, September 8). </a:t>
            </a:r>
            <a:r>
              <a:rPr dirty="0" sz="2400" i="1" lang="en-US">
                <a:solidFill>
                  <a:schemeClr val="tx1"/>
                </a:solidFill>
                <a:latin typeface="+mn-lt"/>
                <a:ea typeface="+mn-ea"/>
                <a:cs typeface="+mn-cs"/>
              </a:rPr>
              <a:t>Presidential Election: Candidates back paid-leave proposals</a:t>
            </a:r>
            <a:r>
              <a:rPr dirty="0" sz="2400" lang="en-US">
                <a:solidFill>
                  <a:schemeClr val="tx1"/>
                </a:solidFill>
                <a:latin typeface="+mn-lt"/>
                <a:ea typeface="+mn-ea"/>
                <a:cs typeface="+mn-cs"/>
              </a:rPr>
              <a:t>. SHRM (Online). https://</a:t>
            </a:r>
            <a:r>
              <a:rPr dirty="0" sz="2400" lang="en-US" smtClean="0">
                <a:solidFill>
                  <a:schemeClr val="tx1"/>
                </a:solidFill>
                <a:latin typeface="+mn-lt"/>
                <a:ea typeface="+mn-ea"/>
                <a:cs typeface="+mn-cs"/>
              </a:rPr>
              <a:t>www.shrm.org/resourcesandtools/legal-and-compliance/employment-law/pages/presidential-election-2020-paid-leave.aspx</a:t>
            </a:r>
            <a:endParaRPr dirty="0" sz="2400" lang="en-US">
              <a:solidFill>
                <a:schemeClr val="tx1"/>
              </a:solidFill>
              <a:latin typeface="+mn-lt"/>
              <a:ea typeface="+mn-ea"/>
              <a:cs typeface="+mn-cs"/>
            </a:endParaRPr>
          </a:p>
          <a:p>
            <a:pPr indent="-233363" marL="233363">
              <a:spcAft>
                <a:spcPct val="75000"/>
              </a:spcAft>
              <a:buClr>
                <a:srgbClr val="FF9900"/>
              </a:buClr>
              <a:buFontTx/>
              <a:buChar char="•"/>
            </a:pPr>
            <a:endParaRPr dirty="0" sz="2400" lang="en-US" smtClean="0"/>
          </a:p>
        </p:txBody>
      </p:sp>
      <p:pic>
        <p:nvPicPr>
          <p:cNvPr id="2097161" name="Picture 2"/>
          <p:cNvPicPr>
            <a:picLocks noChangeAspect="1"/>
          </p:cNvPicPr>
          <p:nvPr/>
        </p:nvPicPr>
        <p:blipFill>
          <a:blip xmlns:r="http://schemas.openxmlformats.org/officeDocument/2006/relationships" r:embed="rId1"/>
          <a:stretch>
            <a:fillRect/>
          </a:stretch>
        </p:blipFill>
        <p:spPr>
          <a:xfrm>
            <a:off x="6749141" y="4484914"/>
            <a:ext cx="2394859" cy="2373086"/>
          </a:xfrm>
          <a:prstGeom prst="rect"/>
        </p:spPr>
      </p:pic>
    </p:spTree>
  </p:cSld>
  <p:clrMapOvr>
    <a:masterClrMapping/>
  </p:clrMapOvr>
  <p:transition spd="med">
    <p:wipe dir="d"/>
  </p:transition>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2" presetSubtype="1">
                                  <p:stCondLst>
                                    <p:cond delay="0"/>
                                  </p:stCondLst>
                                  <p:childTnLst>
                                    <p:set>
                                      <p:cBhvr>
                                        <p:cTn dur="1" fill="hold" id="6">
                                          <p:stCondLst>
                                            <p:cond delay="0"/>
                                          </p:stCondLst>
                                        </p:cTn>
                                        <p:tgtEl>
                                          <p:spTgt spid="1048672">
                                            <p:txEl>
                                              <p:pRg st="0" end="0"/>
                                            </p:txEl>
                                          </p:spTgt>
                                        </p:tgtEl>
                                        <p:attrNameLst>
                                          <p:attrName>style.visibility</p:attrName>
                                        </p:attrNameLst>
                                      </p:cBhvr>
                                      <p:to>
                                        <p:strVal val="visible"/>
                                      </p:to>
                                    </p:set>
                                    <p:animEffect transition="in" filter="slide(fromTop)">
                                      <p:cBhvr>
                                        <p:cTn dur="500" id="7"/>
                                        <p:tgtEl>
                                          <p:spTgt spid="1048672">
                                            <p:txEl>
                                              <p:pRg st="0" end="0"/>
                                            </p:txEl>
                                          </p:spTgt>
                                        </p:tgtEl>
                                      </p:cBhvr>
                                    </p:animEffect>
                                  </p:childTnLst>
                                </p:cTn>
                              </p:par>
                            </p:childTnLst>
                          </p:cTn>
                        </p:par>
                      </p:childTnLst>
                    </p:cTn>
                  </p:par>
                  <p:par>
                    <p:cTn fill="hold" id="8">
                      <p:stCondLst>
                        <p:cond delay="indefinite"/>
                      </p:stCondLst>
                      <p:childTnLst>
                        <p:par>
                          <p:cTn fill="hold" id="9">
                            <p:stCondLst>
                              <p:cond delay="0"/>
                            </p:stCondLst>
                            <p:childTnLst>
                              <p:par>
                                <p:cTn fill="hold" grpId="0" id="10" nodeType="clickEffect" presetClass="entr" presetID="12" presetSubtype="1">
                                  <p:stCondLst>
                                    <p:cond delay="0"/>
                                  </p:stCondLst>
                                  <p:childTnLst>
                                    <p:set>
                                      <p:cBhvr>
                                        <p:cTn dur="1" fill="hold" id="11">
                                          <p:stCondLst>
                                            <p:cond delay="0"/>
                                          </p:stCondLst>
                                        </p:cTn>
                                        <p:tgtEl>
                                          <p:spTgt spid="1048672">
                                            <p:txEl>
                                              <p:pRg st="1" end="1"/>
                                            </p:txEl>
                                          </p:spTgt>
                                        </p:tgtEl>
                                        <p:attrNameLst>
                                          <p:attrName>style.visibility</p:attrName>
                                        </p:attrNameLst>
                                      </p:cBhvr>
                                      <p:to>
                                        <p:strVal val="visible"/>
                                      </p:to>
                                    </p:set>
                                    <p:animEffect transition="in" filter="slide(fromTop)">
                                      <p:cBhvr>
                                        <p:cTn dur="500" id="12"/>
                                        <p:tgtEl>
                                          <p:spTgt spid="1048672">
                                            <p:txEl>
                                              <p:pRg st="1" end="1"/>
                                            </p:txEl>
                                          </p:spTgt>
                                        </p:tgtEl>
                                      </p:cBhvr>
                                    </p:animEffect>
                                  </p:childTnLst>
                                </p:cTn>
                              </p:par>
                            </p:childTnLst>
                          </p:cTn>
                        </p:par>
                      </p:childTnLst>
                    </p:cTn>
                  </p:par>
                  <p:par>
                    <p:cTn fill="hold" id="13">
                      <p:stCondLst>
                        <p:cond delay="indefinite"/>
                      </p:stCondLst>
                      <p:childTnLst>
                        <p:par>
                          <p:cTn fill="hold" id="14">
                            <p:stCondLst>
                              <p:cond delay="0"/>
                            </p:stCondLst>
                            <p:childTnLst>
                              <p:par>
                                <p:cTn fill="hold" grpId="0" id="15" nodeType="clickEffect" presetClass="entr" presetID="12" presetSubtype="1">
                                  <p:stCondLst>
                                    <p:cond delay="0"/>
                                  </p:stCondLst>
                                  <p:childTnLst>
                                    <p:set>
                                      <p:cBhvr>
                                        <p:cTn dur="1" fill="hold" id="16">
                                          <p:stCondLst>
                                            <p:cond delay="0"/>
                                          </p:stCondLst>
                                        </p:cTn>
                                        <p:tgtEl>
                                          <p:spTgt spid="1048672">
                                            <p:txEl>
                                              <p:pRg st="2" end="2"/>
                                            </p:txEl>
                                          </p:spTgt>
                                        </p:tgtEl>
                                        <p:attrNameLst>
                                          <p:attrName>style.visibility</p:attrName>
                                        </p:attrNameLst>
                                      </p:cBhvr>
                                      <p:to>
                                        <p:strVal val="visible"/>
                                      </p:to>
                                    </p:set>
                                    <p:animEffect transition="in" filter="slide(fromTop)">
                                      <p:cBhvr>
                                        <p:cTn dur="500" id="17"/>
                                        <p:tgtEl>
                                          <p:spTgt spid="10486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2" grpId="0" build="p" autoUpdateAnimBg="0"/>
    </p:bldLst>
  </p:timing>
</p:sld>
</file>

<file path=ppt/theme/theme1.xml><?xml version="1.0" encoding="utf-8"?>
<a:theme xmlns:a="http://schemas.openxmlformats.org/drawingml/2006/main" name="octt12HearSee">
  <a:themeElements>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item1.xml><?xml version="1.0" encoding="utf-8"?>
<LongProperties xmlns="http://schemas.microsoft.com/office/2006/metadata/longProperties"/>
</file>

<file path=customXml/itemProps1.xml><?xml version="1.0" encoding="utf-8"?>
<ds:datastoreItem xmlns:ds="http://schemas.openxmlformats.org/officeDocument/2006/customXml" ds:itemID="{EF787BBB-5301-4453-842D-13A31BD4562D}">
  <ds:schemaRefs>
    <ds:schemaRef ds:uri="http://schemas.microsoft.com/office/2006/metadata/longProperties"/>
  </ds:schemaRefs>
</ds:datastoreItem>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Paid Leave in 2020 Elections</dc:title>
  <dc:creator>acer</dc:creator>
  <cp:lastModifiedBy>acer</cp:lastModifiedBy>
  <dcterms:created xsi:type="dcterms:W3CDTF">2020-10-30T00:20:30Z</dcterms:created>
  <dcterms:modified xsi:type="dcterms:W3CDTF">2020-10-30T07:55:21Z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TC103704249990</vt:lpwstr>
  </property>
</Properties>
</file>